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99" r:id="rId3"/>
    <p:sldId id="268" r:id="rId4"/>
    <p:sldId id="267" r:id="rId5"/>
    <p:sldId id="286" r:id="rId6"/>
    <p:sldId id="290" r:id="rId7"/>
    <p:sldId id="261" r:id="rId8"/>
    <p:sldId id="272" r:id="rId9"/>
    <p:sldId id="273" r:id="rId10"/>
    <p:sldId id="274" r:id="rId11"/>
    <p:sldId id="260" r:id="rId12"/>
    <p:sldId id="262" r:id="rId13"/>
    <p:sldId id="271" r:id="rId14"/>
    <p:sldId id="283" r:id="rId15"/>
    <p:sldId id="276" r:id="rId16"/>
    <p:sldId id="284" r:id="rId17"/>
    <p:sldId id="300" r:id="rId18"/>
    <p:sldId id="263" r:id="rId19"/>
    <p:sldId id="269" r:id="rId20"/>
    <p:sldId id="270" r:id="rId21"/>
    <p:sldId id="282" r:id="rId22"/>
    <p:sldId id="292" r:id="rId23"/>
    <p:sldId id="293" r:id="rId24"/>
    <p:sldId id="265" r:id="rId25"/>
    <p:sldId id="288" r:id="rId26"/>
    <p:sldId id="289" r:id="rId27"/>
    <p:sldId id="296" r:id="rId28"/>
    <p:sldId id="285" r:id="rId29"/>
    <p:sldId id="280" r:id="rId30"/>
    <p:sldId id="278" r:id="rId31"/>
    <p:sldId id="279" r:id="rId32"/>
    <p:sldId id="281" r:id="rId33"/>
    <p:sldId id="297" r:id="rId34"/>
    <p:sldId id="301" r:id="rId35"/>
    <p:sldId id="294" r:id="rId36"/>
    <p:sldId id="303" r:id="rId37"/>
    <p:sldId id="277" r:id="rId38"/>
    <p:sldId id="264" r:id="rId39"/>
    <p:sldId id="295" r:id="rId40"/>
    <p:sldId id="304" r:id="rId41"/>
    <p:sldId id="275" r:id="rId42"/>
    <p:sldId id="291" r:id="rId43"/>
    <p:sldId id="28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F0"/>
    <a:srgbClr val="FF40FF"/>
    <a:srgbClr val="C6AD95"/>
    <a:srgbClr val="CB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>
        <p:scale>
          <a:sx n="86" d="100"/>
          <a:sy n="86" d="100"/>
        </p:scale>
        <p:origin x="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97979-80C0-5249-9A06-AD7258149A4B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6DEC3-40C3-D24F-81D0-5440BB9DC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4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3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5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4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7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5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6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7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7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D3862-4E0C-844E-A26D-EBCDDFCD06E7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2F929-6205-3047-9BF5-C81FECD5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2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github.com/jarmoza/twic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armoza/twic/blob/master/README.m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armoza/twic/blob/master/README.md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jarmoza/twic_close_read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jp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llet.cs.umass.edu/" TargetMode="External"/><Relationship Id="rId3" Type="http://schemas.openxmlformats.org/officeDocument/2006/relationships/hyperlink" Target="plot.ly" TargetMode="External"/><Relationship Id="rId4" Type="http://schemas.openxmlformats.org/officeDocument/2006/relationships/hyperlink" Target="http://python.org/" TargetMode="External"/><Relationship Id="rId5" Type="http://schemas.openxmlformats.org/officeDocument/2006/relationships/hyperlink" Target="https://d3js.org/" TargetMode="External"/><Relationship Id="rId6" Type="http://schemas.openxmlformats.org/officeDocument/2006/relationships/image" Target="../media/image4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.jpg"/><Relationship Id="rId10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887" y="586596"/>
            <a:ext cx="6602083" cy="2605177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b="1" dirty="0" smtClean="0"/>
              <a:t>How to </a:t>
            </a:r>
            <a:br>
              <a:rPr lang="en-US" b="1" dirty="0" smtClean="0"/>
            </a:br>
            <a:r>
              <a:rPr lang="en-US" b="1" dirty="0" smtClean="0">
                <a:solidFill>
                  <a:srgbClr val="00B050"/>
                </a:solidFill>
              </a:rPr>
              <a:t>Close Read </a:t>
            </a:r>
            <a:br>
              <a:rPr lang="en-US" b="1" dirty="0" smtClean="0">
                <a:solidFill>
                  <a:srgbClr val="00B050"/>
                </a:solidFill>
              </a:rPr>
            </a:br>
            <a:r>
              <a:rPr lang="en-US" b="1" dirty="0" smtClean="0"/>
              <a:t>a </a:t>
            </a:r>
            <a:r>
              <a:rPr lang="en-US" b="1" dirty="0" smtClean="0">
                <a:solidFill>
                  <a:srgbClr val="FF40FF"/>
                </a:solidFill>
              </a:rPr>
              <a:t>T</a:t>
            </a:r>
            <a:r>
              <a:rPr lang="en-US" b="1" dirty="0" smtClean="0"/>
              <a:t>opic </a:t>
            </a:r>
            <a:r>
              <a:rPr lang="en-US" b="1" dirty="0" smtClean="0">
                <a:solidFill>
                  <a:srgbClr val="FF40FF"/>
                </a:solidFill>
              </a:rPr>
              <a:t>M</a:t>
            </a:r>
            <a:r>
              <a:rPr lang="en-US" b="1" dirty="0" smtClean="0"/>
              <a:t>odel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3887" y="3918821"/>
            <a:ext cx="5377132" cy="1159745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A </a:t>
            </a:r>
            <a:r>
              <a:rPr lang="en-US" sz="3200" b="1" dirty="0" smtClean="0">
                <a:solidFill>
                  <a:srgbClr val="FF40FF"/>
                </a:solidFill>
              </a:rPr>
              <a:t>T</a:t>
            </a:r>
            <a:r>
              <a:rPr lang="en-US" sz="3200" b="1" dirty="0" smtClean="0"/>
              <a:t>opic </a:t>
            </a:r>
            <a:r>
              <a:rPr lang="en-US" sz="3200" b="1" dirty="0" smtClean="0">
                <a:solidFill>
                  <a:srgbClr val="FF40FF"/>
                </a:solidFill>
              </a:rPr>
              <a:t>W</a:t>
            </a:r>
            <a:r>
              <a:rPr lang="en-US" sz="3200" b="1" dirty="0" smtClean="0"/>
              <a:t>ords </a:t>
            </a:r>
            <a:r>
              <a:rPr lang="en-US" sz="3200" b="1" dirty="0" smtClean="0">
                <a:solidFill>
                  <a:srgbClr val="FF40FF"/>
                </a:solidFill>
              </a:rPr>
              <a:t>i</a:t>
            </a:r>
            <a:r>
              <a:rPr lang="en-US" sz="3200" b="1" dirty="0" smtClean="0"/>
              <a:t>n </a:t>
            </a:r>
            <a:r>
              <a:rPr lang="en-US" sz="3200" b="1" dirty="0" smtClean="0">
                <a:solidFill>
                  <a:srgbClr val="FF40FF"/>
                </a:solidFill>
              </a:rPr>
              <a:t>C</a:t>
            </a:r>
            <a:r>
              <a:rPr lang="en-US" sz="3200" b="1" dirty="0" smtClean="0"/>
              <a:t>ontext</a:t>
            </a:r>
            <a:r>
              <a:rPr lang="en-US" sz="3200" dirty="0" smtClean="0"/>
              <a:t> talk </a:t>
            </a:r>
          </a:p>
          <a:p>
            <a:pPr algn="l"/>
            <a:r>
              <a:rPr lang="en-US" sz="3200" dirty="0" smtClean="0"/>
              <a:t>by </a:t>
            </a:r>
            <a:r>
              <a:rPr lang="en-US" sz="3200" b="1" i="1" dirty="0" smtClean="0"/>
              <a:t>Jonathan Armoza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594" y="5353359"/>
            <a:ext cx="1124789" cy="1124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451" y="5408111"/>
            <a:ext cx="985899" cy="927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633" y="5413365"/>
            <a:ext cx="1061050" cy="1061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68" y="586596"/>
            <a:ext cx="4537809" cy="39622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78" y="5381495"/>
            <a:ext cx="1133967" cy="11339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367296" y="5317553"/>
            <a:ext cx="3429555" cy="105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800" b="1" dirty="0" smtClean="0">
                <a:solidFill>
                  <a:srgbClr val="00B0F0"/>
                </a:solidFill>
              </a:rPr>
              <a:t>: @</a:t>
            </a:r>
            <a:r>
              <a:rPr lang="en-US" sz="2800" b="1" dirty="0" err="1" smtClean="0">
                <a:solidFill>
                  <a:srgbClr val="00B0F0"/>
                </a:solidFill>
              </a:rPr>
              <a:t>jonathangrams</a:t>
            </a:r>
            <a:endParaRPr lang="en-US" sz="2800" b="1" dirty="0" smtClean="0"/>
          </a:p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7030A0"/>
                </a:solidFill>
              </a:rPr>
              <a:t>:</a:t>
            </a:r>
            <a:r>
              <a:rPr lang="en-US" sz="2800" dirty="0" smtClean="0"/>
              <a:t> </a:t>
            </a:r>
            <a:r>
              <a:rPr lang="en-US" sz="2800" b="1" dirty="0" err="1" smtClean="0">
                <a:solidFill>
                  <a:srgbClr val="7030A0"/>
                </a:solidFill>
              </a:rPr>
              <a:t>github.com</a:t>
            </a:r>
            <a:r>
              <a:rPr lang="en-US" sz="2800" b="1" dirty="0" smtClean="0">
                <a:solidFill>
                  <a:srgbClr val="7030A0"/>
                </a:solidFill>
              </a:rPr>
              <a:t>/jarmoza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3" y="5359081"/>
            <a:ext cx="504848" cy="410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4" y="5842602"/>
            <a:ext cx="657266" cy="5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9341" y="695383"/>
            <a:ext cx="4933318" cy="769441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40FF"/>
                </a:solidFill>
              </a:rPr>
              <a:t>Topic </a:t>
            </a:r>
            <a:r>
              <a:rPr lang="en-US" sz="4400" b="1" dirty="0" smtClean="0">
                <a:solidFill>
                  <a:schemeClr val="bg1"/>
                </a:solidFill>
              </a:rPr>
              <a:t>Word Weights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3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664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Contexts</a:t>
            </a:r>
            <a:r>
              <a:rPr lang="en-US" b="1" dirty="0" smtClean="0"/>
              <a:t>, Statistical- and Object-Oriented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1043"/>
            <a:ext cx="10936458" cy="4926877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sz="3600" dirty="0" smtClean="0"/>
              <a:t>We can see </a:t>
            </a:r>
            <a:r>
              <a:rPr lang="en-US" sz="3600" b="1" dirty="0" smtClean="0"/>
              <a:t>patterns</a:t>
            </a:r>
            <a:r>
              <a:rPr lang="en-US" sz="3600" dirty="0" smtClean="0"/>
              <a:t> from </a:t>
            </a:r>
            <a:r>
              <a:rPr lang="en-US" sz="3600" b="1" i="1" dirty="0" smtClean="0">
                <a:solidFill>
                  <a:srgbClr val="FF40FF"/>
                </a:solidFill>
              </a:rPr>
              <a:t>up high</a:t>
            </a:r>
          </a:p>
          <a:p>
            <a:pPr lvl="1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topic composition of a document? Of a corpus?</a:t>
            </a:r>
          </a:p>
          <a:p>
            <a:pPr lvl="1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are documents similar based on topic composition?</a:t>
            </a:r>
          </a:p>
          <a:p>
            <a:pPr lvl="1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Which are the most highly weighted topics?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3600" dirty="0" smtClean="0"/>
              <a:t>But...we can </a:t>
            </a:r>
            <a:r>
              <a:rPr lang="en-US" sz="3600" b="1" i="1" dirty="0" smtClean="0"/>
              <a:t>also</a:t>
            </a:r>
            <a:r>
              <a:rPr lang="en-US" sz="3600" dirty="0" smtClean="0"/>
              <a:t> see patterns </a:t>
            </a:r>
            <a:r>
              <a:rPr lang="en-US" sz="3600" b="1" i="1" dirty="0">
                <a:solidFill>
                  <a:srgbClr val="FF40FF"/>
                </a:solidFill>
              </a:rPr>
              <a:t>down </a:t>
            </a:r>
            <a:r>
              <a:rPr lang="en-US" sz="3600" b="1" i="1" dirty="0" smtClean="0">
                <a:solidFill>
                  <a:srgbClr val="FF40FF"/>
                </a:solidFill>
              </a:rPr>
              <a:t>low</a:t>
            </a:r>
          </a:p>
          <a:p>
            <a:pPr lvl="1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are the topic words of a document?</a:t>
            </a:r>
          </a:p>
          <a:p>
            <a:pPr lvl="1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Which are their word weights?</a:t>
            </a:r>
          </a:p>
          <a:p>
            <a:pPr lvl="1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Which words are shared across documents?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0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Relationships </a:t>
            </a:r>
            <a:r>
              <a:rPr lang="en-US" sz="4800" b="1" dirty="0" smtClean="0"/>
              <a:t>(across Ontologies)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are the relationships </a:t>
            </a:r>
            <a:r>
              <a:rPr lang="en-US" b="1" dirty="0" smtClean="0"/>
              <a:t>between </a:t>
            </a:r>
            <a:r>
              <a:rPr lang="en-US" b="1" i="1" dirty="0" smtClean="0"/>
              <a:t>and</a:t>
            </a:r>
            <a:r>
              <a:rPr lang="en-US" b="1" dirty="0" smtClean="0"/>
              <a:t> among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40FF"/>
                </a:solidFill>
              </a:rPr>
              <a:t>documents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40FF"/>
                </a:solidFill>
              </a:rPr>
              <a:t>clusters</a:t>
            </a:r>
            <a:r>
              <a:rPr lang="en-US" dirty="0">
                <a:solidFill>
                  <a:srgbClr val="FF4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40FF"/>
                </a:solidFill>
              </a:rPr>
              <a:t>statistical distributions</a:t>
            </a:r>
            <a:r>
              <a:rPr lang="en-US" dirty="0" smtClean="0"/>
              <a:t>?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dirty="0" smtClean="0"/>
              <a:t>Relationships between these entities stretch across hierarchical </a:t>
            </a:r>
            <a:r>
              <a:rPr lang="en-US" b="1" dirty="0" smtClean="0"/>
              <a:t>contexts</a:t>
            </a:r>
            <a:r>
              <a:rPr lang="en-US" dirty="0" smtClean="0">
                <a:solidFill>
                  <a:srgbClr val="FF40FF"/>
                </a:solidFill>
              </a:rPr>
              <a:t> or frames of reference </a:t>
            </a:r>
            <a:r>
              <a:rPr lang="en-US" dirty="0" smtClean="0"/>
              <a:t>within the model and within the cultural object/corpus.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 smtClean="0"/>
              <a:t>These are </a:t>
            </a:r>
            <a:r>
              <a:rPr lang="en-US" b="1" dirty="0" smtClean="0"/>
              <a:t>mixed ontologies </a:t>
            </a:r>
            <a:r>
              <a:rPr lang="en-US" dirty="0" smtClean="0"/>
              <a:t>for our consideration and analysis.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dirty="0" smtClean="0"/>
              <a:t>Or, a similar question: “</a:t>
            </a:r>
            <a:r>
              <a:rPr lang="en-US" b="1" dirty="0" smtClean="0">
                <a:solidFill>
                  <a:srgbClr val="00B050"/>
                </a:solidFill>
              </a:rPr>
              <a:t>How do we span this ontological divide?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024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47"/>
            <a:ext cx="10515600" cy="1325563"/>
          </a:xfrm>
        </p:spPr>
        <p:txBody>
          <a:bodyPr/>
          <a:lstStyle/>
          <a:p>
            <a:r>
              <a:rPr lang="en-US" b="1" dirty="0" smtClean="0"/>
              <a:t>What about </a:t>
            </a:r>
            <a:r>
              <a:rPr lang="en-US" b="1" dirty="0" smtClean="0">
                <a:solidFill>
                  <a:srgbClr val="FF40FF"/>
                </a:solidFill>
              </a:rPr>
              <a:t>texts</a:t>
            </a:r>
            <a:r>
              <a:rPr lang="en-US" b="1" dirty="0" smtClean="0"/>
              <a:t>?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/>
          <a:stretch/>
        </p:blipFill>
        <p:spPr>
          <a:xfrm>
            <a:off x="1589650" y="2672863"/>
            <a:ext cx="3325127" cy="363016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Group 21"/>
          <p:cNvGrpSpPr/>
          <p:nvPr/>
        </p:nvGrpSpPr>
        <p:grpSpPr>
          <a:xfrm>
            <a:off x="5812387" y="4118944"/>
            <a:ext cx="787790" cy="756601"/>
            <a:chOff x="5941256" y="4304714"/>
            <a:chExt cx="787790" cy="75660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5941256" y="4676543"/>
              <a:ext cx="787790" cy="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6335151" y="4304714"/>
              <a:ext cx="7034" cy="756601"/>
            </a:xfrm>
            <a:prstGeom prst="line">
              <a:avLst/>
            </a:prstGeom>
            <a:ln w="12700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04"/>
          <a:stretch/>
        </p:blipFill>
        <p:spPr>
          <a:xfrm>
            <a:off x="7497787" y="2691460"/>
            <a:ext cx="2687223" cy="3611571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483410"/>
            <a:ext cx="10515600" cy="1071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Each </a:t>
            </a:r>
            <a:r>
              <a:rPr lang="en-US" dirty="0"/>
              <a:t>document has a set of predominant topic weights</a:t>
            </a:r>
          </a:p>
          <a:p>
            <a:pPr lvl="1">
              <a:buFontTx/>
              <a:buChar char="-"/>
            </a:pPr>
            <a:r>
              <a:rPr lang="en-US" dirty="0" smtClean="0"/>
              <a:t>This reflects the individual text as well as the whole modeled collection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947" y="1311495"/>
            <a:ext cx="4409049" cy="4235010"/>
          </a:xfrm>
        </p:spPr>
        <p:txBody>
          <a:bodyPr/>
          <a:lstStyle/>
          <a:p>
            <a:r>
              <a:rPr lang="en-US" b="1" dirty="0" smtClean="0"/>
              <a:t>Words sized by</a:t>
            </a:r>
            <a:br>
              <a:rPr lang="en-US" b="1" dirty="0" smtClean="0"/>
            </a:br>
            <a:r>
              <a:rPr lang="en-US" b="1" dirty="0" smtClean="0">
                <a:solidFill>
                  <a:srgbClr val="FF40FF"/>
                </a:solidFill>
              </a:rPr>
              <a:t>document-topic</a:t>
            </a:r>
            <a:br>
              <a:rPr lang="en-US" b="1" dirty="0" smtClean="0">
                <a:solidFill>
                  <a:srgbClr val="FF40FF"/>
                </a:solidFill>
              </a:rPr>
            </a:br>
            <a:r>
              <a:rPr lang="en-US" b="1" dirty="0" smtClean="0">
                <a:solidFill>
                  <a:srgbClr val="FF40FF"/>
                </a:solidFill>
              </a:rPr>
              <a:t>weight</a:t>
            </a:r>
            <a:endParaRPr lang="en-US" b="1" dirty="0">
              <a:solidFill>
                <a:srgbClr val="FF40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45" y="0"/>
            <a:ext cx="5423755" cy="6858000"/>
          </a:xfrm>
        </p:spPr>
      </p:pic>
    </p:spTree>
    <p:extLst>
      <p:ext uri="{BB962C8B-B14F-4D97-AF65-F5344CB8AC3E}">
        <p14:creationId xmlns:p14="http://schemas.microsoft.com/office/powerpoint/2010/main" val="12499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about </a:t>
            </a:r>
            <a:r>
              <a:rPr lang="en-US" b="1" dirty="0" smtClean="0">
                <a:solidFill>
                  <a:srgbClr val="FF40FF"/>
                </a:solidFill>
              </a:rPr>
              <a:t>words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480"/>
            <a:ext cx="10515600" cy="10715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Topic words </a:t>
            </a:r>
            <a:r>
              <a:rPr lang="en-US" i="1" dirty="0" smtClean="0"/>
              <a:t>also</a:t>
            </a:r>
            <a:r>
              <a:rPr lang="en-US" dirty="0" smtClean="0"/>
              <a:t> have their own weights within topics </a:t>
            </a:r>
          </a:p>
          <a:p>
            <a:pPr lvl="1">
              <a:buFontTx/>
              <a:buChar char="-"/>
            </a:pPr>
            <a:r>
              <a:rPr lang="en-US" dirty="0" smtClean="0"/>
              <a:t>(Thus the top 20 word lists we are used to seeing)</a:t>
            </a:r>
          </a:p>
          <a:p>
            <a:pPr lvl="1"/>
            <a:endParaRPr lang="en-US" dirty="0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5"/>
          <a:stretch/>
        </p:blipFill>
        <p:spPr>
          <a:xfrm>
            <a:off x="6855069" y="2835043"/>
            <a:ext cx="4259580" cy="3683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/>
          <a:stretch/>
        </p:blipFill>
        <p:spPr>
          <a:xfrm>
            <a:off x="1065562" y="2897172"/>
            <a:ext cx="3325127" cy="363016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/>
          <p:cNvGrpSpPr/>
          <p:nvPr/>
        </p:nvGrpSpPr>
        <p:grpSpPr>
          <a:xfrm>
            <a:off x="5228984" y="4333955"/>
            <a:ext cx="787790" cy="756601"/>
            <a:chOff x="5941256" y="4304714"/>
            <a:chExt cx="787790" cy="75660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5941256" y="4676543"/>
              <a:ext cx="787790" cy="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6335151" y="4304714"/>
              <a:ext cx="7034" cy="756601"/>
            </a:xfrm>
            <a:prstGeom prst="line">
              <a:avLst/>
            </a:prstGeom>
            <a:ln w="12700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27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3751" y="1311495"/>
            <a:ext cx="4409049" cy="4235010"/>
          </a:xfrm>
        </p:spPr>
        <p:txBody>
          <a:bodyPr/>
          <a:lstStyle/>
          <a:p>
            <a:r>
              <a:rPr lang="en-US" b="1" dirty="0" smtClean="0"/>
              <a:t>Words</a:t>
            </a:r>
            <a:r>
              <a:rPr lang="en-US" b="1" dirty="0"/>
              <a:t> </a:t>
            </a:r>
            <a:r>
              <a:rPr lang="en-US" b="1" dirty="0" smtClean="0"/>
              <a:t>sized by</a:t>
            </a:r>
            <a:br>
              <a:rPr lang="en-US" b="1" dirty="0" smtClean="0"/>
            </a:br>
            <a:r>
              <a:rPr lang="en-US" b="1" dirty="0" smtClean="0">
                <a:solidFill>
                  <a:srgbClr val="FF40FF"/>
                </a:solidFill>
              </a:rPr>
              <a:t>topic word weight</a:t>
            </a:r>
            <a:endParaRPr lang="en-US" b="1" dirty="0">
              <a:solidFill>
                <a:srgbClr val="FF40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64" y="0"/>
            <a:ext cx="3759316" cy="6858000"/>
          </a:xfrm>
        </p:spPr>
      </p:pic>
    </p:spTree>
    <p:extLst>
      <p:ext uri="{BB962C8B-B14F-4D97-AF65-F5344CB8AC3E}">
        <p14:creationId xmlns:p14="http://schemas.microsoft.com/office/powerpoint/2010/main" val="104002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608" y="0"/>
            <a:ext cx="8094785" cy="1325563"/>
          </a:xfrm>
        </p:spPr>
        <p:txBody>
          <a:bodyPr/>
          <a:lstStyle/>
          <a:p>
            <a:r>
              <a:rPr lang="en-US" b="1" dirty="0" smtClean="0"/>
              <a:t>Combining </a:t>
            </a:r>
            <a:r>
              <a:rPr lang="en-US" b="1" dirty="0" smtClean="0">
                <a:solidFill>
                  <a:srgbClr val="FF40FF"/>
                </a:solidFill>
              </a:rPr>
              <a:t>topic </a:t>
            </a:r>
            <a:r>
              <a:rPr lang="en-US" b="1" dirty="0" smtClean="0"/>
              <a:t>and</a:t>
            </a:r>
            <a:r>
              <a:rPr lang="en-US" b="1" dirty="0" smtClean="0">
                <a:solidFill>
                  <a:srgbClr val="FF40FF"/>
                </a:solidFill>
              </a:rPr>
              <a:t> word weights</a:t>
            </a:r>
            <a:endParaRPr lang="en-US" b="1" dirty="0">
              <a:solidFill>
                <a:srgbClr val="FF40F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79" y="1280593"/>
            <a:ext cx="8417641" cy="516467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41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40FF"/>
                </a:solidFill>
              </a:rPr>
              <a:t>T</a:t>
            </a:r>
            <a:r>
              <a:rPr lang="en-US" sz="4800" b="1" dirty="0" smtClean="0"/>
              <a:t>opic </a:t>
            </a:r>
            <a:r>
              <a:rPr lang="en-US" sz="4800" b="1" dirty="0" smtClean="0">
                <a:solidFill>
                  <a:srgbClr val="FF40FF"/>
                </a:solidFill>
              </a:rPr>
              <a:t>W</a:t>
            </a:r>
            <a:r>
              <a:rPr lang="en-US" sz="4800" b="1" dirty="0" smtClean="0"/>
              <a:t>ords </a:t>
            </a:r>
            <a:r>
              <a:rPr lang="en-US" sz="4800" b="1" dirty="0" smtClean="0">
                <a:solidFill>
                  <a:srgbClr val="FF40FF"/>
                </a:solidFill>
              </a:rPr>
              <a:t>i</a:t>
            </a:r>
            <a:r>
              <a:rPr lang="en-US" sz="4800" b="1" dirty="0" smtClean="0"/>
              <a:t>n </a:t>
            </a:r>
            <a:r>
              <a:rPr lang="en-US" sz="4800" b="1" dirty="0" smtClean="0">
                <a:solidFill>
                  <a:srgbClr val="FF40FF"/>
                </a:solidFill>
              </a:rPr>
              <a:t>C</a:t>
            </a:r>
            <a:r>
              <a:rPr lang="en-US" sz="4800" b="1" dirty="0" smtClean="0"/>
              <a:t>ontext </a:t>
            </a:r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(or </a:t>
            </a:r>
            <a:r>
              <a:rPr lang="en-US" sz="4800" b="1" dirty="0" smtClean="0">
                <a:solidFill>
                  <a:srgbClr val="FF40FF"/>
                </a:solidFill>
              </a:rPr>
              <a:t>TWiC</a:t>
            </a:r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61" y="1825116"/>
            <a:ext cx="3908636" cy="3460772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48" y="2038677"/>
            <a:ext cx="1879600" cy="3073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3" name="TextBox 2"/>
          <p:cNvSpPr txBox="1"/>
          <p:nvPr/>
        </p:nvSpPr>
        <p:spPr>
          <a:xfrm>
            <a:off x="4018251" y="5285888"/>
            <a:ext cx="41554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hlinkClick r:id="rId4"/>
              </a:rPr>
              <a:t>github.com</a:t>
            </a:r>
            <a:r>
              <a:rPr lang="en-US" sz="3000" dirty="0" smtClean="0">
                <a:hlinkClick r:id="rId4"/>
              </a:rPr>
              <a:t>/jarmoza/</a:t>
            </a:r>
            <a:r>
              <a:rPr lang="en-US" sz="3000" dirty="0" err="1" smtClean="0">
                <a:hlinkClick r:id="rId4"/>
              </a:rPr>
              <a:t>twic</a:t>
            </a:r>
            <a:endParaRPr lang="en-US" sz="3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965897" y="3485605"/>
            <a:ext cx="2771334" cy="2682"/>
          </a:xfrm>
          <a:prstGeom prst="straightConnector1">
            <a:avLst/>
          </a:prstGeom>
          <a:ln w="1905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FF40FF"/>
                </a:solidFill>
              </a:rPr>
              <a:t>What</a:t>
            </a:r>
            <a:r>
              <a:rPr lang="en-US" b="1" i="1" dirty="0" smtClean="0"/>
              <a:t> </a:t>
            </a:r>
            <a:r>
              <a:rPr lang="en-US" b="1" dirty="0" smtClean="0"/>
              <a:t>are we looking at?</a:t>
            </a:r>
            <a:endParaRPr lang="en-US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78" y="1401900"/>
            <a:ext cx="9811043" cy="4983196"/>
          </a:xfrm>
        </p:spPr>
      </p:pic>
    </p:spTree>
    <p:extLst>
      <p:ext uri="{BB962C8B-B14F-4D97-AF65-F5344CB8AC3E}">
        <p14:creationId xmlns:p14="http://schemas.microsoft.com/office/powerpoint/2010/main" val="202143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91418" y="2766219"/>
            <a:ext cx="76024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solidFill>
                  <a:srgbClr val="FF40FF"/>
                </a:solidFill>
              </a:rPr>
              <a:t>Why</a:t>
            </a:r>
            <a:r>
              <a:rPr lang="en-US" sz="4800" b="1" dirty="0" smtClean="0">
                <a:solidFill>
                  <a:srgbClr val="FF40FF"/>
                </a:solidFill>
              </a:rPr>
              <a:t> </a:t>
            </a:r>
            <a:r>
              <a:rPr lang="en-US" sz="4800" b="1" dirty="0" smtClean="0"/>
              <a:t>do we use </a:t>
            </a:r>
            <a:r>
              <a:rPr lang="en-US" sz="4800" b="1" dirty="0" smtClean="0">
                <a:solidFill>
                  <a:srgbClr val="00B050"/>
                </a:solidFill>
              </a:rPr>
              <a:t>topic models</a:t>
            </a:r>
            <a:r>
              <a:rPr lang="en-US" sz="4800" b="1" dirty="0" smtClean="0"/>
              <a:t>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044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" r="4448" b="-1"/>
          <a:stretch/>
        </p:blipFill>
        <p:spPr>
          <a:xfrm>
            <a:off x="801858" y="451045"/>
            <a:ext cx="10588283" cy="595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&lt;Video of TWiC here...removed for </a:t>
            </a:r>
            <a:r>
              <a:rPr lang="en-US" dirty="0" err="1" smtClean="0"/>
              <a:t>Github</a:t>
            </a:r>
            <a:r>
              <a:rPr lang="en-US" dirty="0" smtClean="0"/>
              <a:t> size limits.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github.com/jarmoza/twic/blob/master/README.md</a:t>
            </a:r>
            <a:r>
              <a:rPr lang="en-US" dirty="0" smtClean="0"/>
              <a:t> for images&gt;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smtClean="0">
                <a:solidFill>
                  <a:srgbClr val="FF40FF"/>
                </a:solidFill>
              </a:rPr>
              <a:t>Topics</a:t>
            </a:r>
            <a:r>
              <a:rPr lang="en-US" b="1" dirty="0" smtClean="0"/>
              <a:t> of “</a:t>
            </a:r>
            <a:r>
              <a:rPr lang="en-US" b="1" dirty="0" smtClean="0">
                <a:solidFill>
                  <a:srgbClr val="00B050"/>
                </a:solidFill>
              </a:rPr>
              <a:t>They Shut me up in Prose</a:t>
            </a:r>
            <a:r>
              <a:rPr lang="en-US" b="1" dirty="0" smtClean="0"/>
              <a:t>”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99" y="1825625"/>
            <a:ext cx="8670602" cy="4351338"/>
          </a:xfrm>
        </p:spPr>
      </p:pic>
      <p:sp>
        <p:nvSpPr>
          <p:cNvPr id="5" name="Rectangle 4"/>
          <p:cNvSpPr/>
          <p:nvPr/>
        </p:nvSpPr>
        <p:spPr>
          <a:xfrm>
            <a:off x="4951828" y="1825625"/>
            <a:ext cx="2278966" cy="397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26"/>
            <a:ext cx="12194890" cy="6597748"/>
          </a:xfrm>
        </p:spPr>
      </p:pic>
      <p:sp>
        <p:nvSpPr>
          <p:cNvPr id="5" name="Rectangle 4"/>
          <p:cNvSpPr/>
          <p:nvPr/>
        </p:nvSpPr>
        <p:spPr>
          <a:xfrm>
            <a:off x="4543865" y="348518"/>
            <a:ext cx="3277772" cy="397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45699" y="348518"/>
            <a:ext cx="10100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Dramatic </a:t>
            </a:r>
            <a:r>
              <a:rPr lang="en-US" sz="4000" dirty="0" smtClean="0">
                <a:solidFill>
                  <a:srgbClr val="00B050"/>
                </a:solidFill>
              </a:rPr>
              <a:t>falloff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00B050"/>
                </a:solidFill>
              </a:rPr>
              <a:t>in distribution weights</a:t>
            </a:r>
            <a:r>
              <a:rPr lang="en-US" sz="4000" dirty="0" smtClean="0"/>
              <a:t> at the </a:t>
            </a:r>
            <a:r>
              <a:rPr lang="en-US" sz="4000" dirty="0" smtClean="0">
                <a:solidFill>
                  <a:srgbClr val="FF40FF"/>
                </a:solidFill>
              </a:rPr>
              <a:t>cluster</a:t>
            </a:r>
            <a:r>
              <a:rPr lang="en-US" sz="4000" dirty="0" smtClean="0"/>
              <a:t>, </a:t>
            </a:r>
            <a:r>
              <a:rPr lang="en-US" sz="4000" dirty="0" smtClean="0">
                <a:solidFill>
                  <a:srgbClr val="FF40FF"/>
                </a:solidFill>
              </a:rPr>
              <a:t>individual</a:t>
            </a:r>
            <a:r>
              <a:rPr lang="en-US" sz="4000" dirty="0" smtClean="0"/>
              <a:t>, and </a:t>
            </a:r>
            <a:r>
              <a:rPr lang="en-US" sz="4000" dirty="0" smtClean="0">
                <a:solidFill>
                  <a:srgbClr val="FF40FF"/>
                </a:solidFill>
              </a:rPr>
              <a:t>topic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40FF"/>
                </a:solidFill>
              </a:rPr>
              <a:t>levels</a:t>
            </a:r>
            <a:r>
              <a:rPr lang="en-US" sz="4000" dirty="0" smtClean="0"/>
              <a:t> of the model</a:t>
            </a:r>
            <a:endParaRPr lang="en-US" sz="4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8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4031" y="1476323"/>
            <a:ext cx="8283939" cy="1798047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Topic Models </a:t>
            </a:r>
            <a:r>
              <a:rPr lang="en-US" b="1" smtClean="0"/>
              <a:t>can (also) be </a:t>
            </a:r>
            <a:br>
              <a:rPr lang="en-US" b="1" smtClean="0"/>
            </a:br>
            <a:r>
              <a:rPr lang="en-US" b="1" smtClean="0">
                <a:solidFill>
                  <a:srgbClr val="FF40FF"/>
                </a:solidFill>
              </a:rPr>
              <a:t>Sharply-Defined</a:t>
            </a:r>
            <a:r>
              <a:rPr lang="en-US" b="1" dirty="0"/>
              <a:t> </a:t>
            </a:r>
            <a:r>
              <a:rPr lang="en-US" b="1" smtClean="0"/>
              <a:t>at </a:t>
            </a:r>
            <a:r>
              <a:rPr lang="en-US" b="1" dirty="0" smtClean="0">
                <a:solidFill>
                  <a:srgbClr val="00B050"/>
                </a:solidFill>
              </a:rPr>
              <a:t>the Document Level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7707" y="4433914"/>
            <a:ext cx="5241560" cy="1846965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Document-topic weights</a:t>
            </a:r>
          </a:p>
          <a:p>
            <a:r>
              <a:rPr lang="en-US" sz="3600" b="1" dirty="0" smtClean="0">
                <a:solidFill>
                  <a:srgbClr val="0070C0"/>
                </a:solidFill>
              </a:rPr>
              <a:t>Topic word weights</a:t>
            </a:r>
          </a:p>
          <a:p>
            <a:r>
              <a:rPr lang="en-US" sz="3600" b="1" dirty="0" smtClean="0">
                <a:solidFill>
                  <a:srgbClr val="0070C0"/>
                </a:solidFill>
              </a:rPr>
              <a:t>Composite rankings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69626"/>
            <a:ext cx="544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This tells us...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433424"/>
            <a:ext cx="6432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Especially when we consider: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372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223" y="1"/>
            <a:ext cx="9501554" cy="1012874"/>
          </a:xfrm>
        </p:spPr>
        <p:txBody>
          <a:bodyPr/>
          <a:lstStyle/>
          <a:p>
            <a:r>
              <a:rPr lang="en-US" b="1" dirty="0" smtClean="0">
                <a:solidFill>
                  <a:srgbClr val="FF40FF"/>
                </a:solidFill>
              </a:rPr>
              <a:t>Eleanor Heginbotham</a:t>
            </a:r>
            <a:r>
              <a:rPr lang="en-US" b="1" dirty="0" smtClean="0"/>
              <a:t> on the </a:t>
            </a:r>
            <a:r>
              <a:rPr lang="en-US" b="1" dirty="0" smtClean="0">
                <a:solidFill>
                  <a:srgbClr val="00B050"/>
                </a:solidFill>
              </a:rPr>
              <a:t>21</a:t>
            </a:r>
            <a:r>
              <a:rPr lang="en-US" b="1" baseline="30000" dirty="0" smtClean="0">
                <a:solidFill>
                  <a:srgbClr val="00B050"/>
                </a:solidFill>
              </a:rPr>
              <a:t>st</a:t>
            </a:r>
            <a:r>
              <a:rPr lang="en-US" b="1" dirty="0" smtClean="0">
                <a:solidFill>
                  <a:srgbClr val="00B050"/>
                </a:solidFill>
              </a:rPr>
              <a:t> Fascicle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r="2611"/>
          <a:stretch/>
        </p:blipFill>
        <p:spPr>
          <a:xfrm>
            <a:off x="1158240" y="5228041"/>
            <a:ext cx="4937760" cy="1312765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3" r="15721"/>
          <a:stretch/>
        </p:blipFill>
        <p:spPr>
          <a:xfrm>
            <a:off x="862818" y="1012875"/>
            <a:ext cx="4368117" cy="403750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5" r="6996"/>
          <a:stretch/>
        </p:blipFill>
        <p:spPr>
          <a:xfrm>
            <a:off x="6429521" y="1012875"/>
            <a:ext cx="4220308" cy="49700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43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5" y="857345"/>
            <a:ext cx="10733650" cy="5789287"/>
          </a:xfrm>
        </p:spPr>
      </p:pic>
      <p:sp>
        <p:nvSpPr>
          <p:cNvPr id="2" name="TextBox 1"/>
          <p:cNvSpPr txBox="1"/>
          <p:nvPr/>
        </p:nvSpPr>
        <p:spPr>
          <a:xfrm>
            <a:off x="1821180" y="112538"/>
            <a:ext cx="854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Counting </a:t>
            </a:r>
            <a:r>
              <a:rPr lang="en-US" sz="3600" b="1" dirty="0" smtClean="0">
                <a:solidFill>
                  <a:srgbClr val="00B050"/>
                </a:solidFill>
                <a:latin typeface="+mj-lt"/>
              </a:rPr>
              <a:t>Presences </a:t>
            </a:r>
            <a:r>
              <a:rPr lang="en-US" sz="3600" b="1" dirty="0" smtClean="0">
                <a:latin typeface="+mj-lt"/>
              </a:rPr>
              <a:t>of </a:t>
            </a:r>
            <a:r>
              <a:rPr lang="en-US" sz="3600" b="1" dirty="0" err="1" smtClean="0">
                <a:solidFill>
                  <a:srgbClr val="FF40FF"/>
                </a:solidFill>
                <a:latin typeface="+mj-lt"/>
              </a:rPr>
              <a:t>Heginbotham’s</a:t>
            </a:r>
            <a:r>
              <a:rPr lang="en-US" sz="3600" b="1" dirty="0" smtClean="0">
                <a:solidFill>
                  <a:srgbClr val="FF40FF"/>
                </a:solidFill>
                <a:latin typeface="+mj-lt"/>
              </a:rPr>
              <a:t> Topics</a:t>
            </a:r>
            <a:endParaRPr lang="en-US" sz="3600" b="1" dirty="0">
              <a:solidFill>
                <a:srgbClr val="FF4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39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4546" y="3075719"/>
            <a:ext cx="9782908" cy="1425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200" b="1" dirty="0" smtClean="0"/>
              <a:t>So what about </a:t>
            </a:r>
            <a:r>
              <a:rPr lang="en-US" sz="4200" b="1" dirty="0" smtClean="0">
                <a:solidFill>
                  <a:srgbClr val="00B050"/>
                </a:solidFill>
              </a:rPr>
              <a:t>human-authored orderings </a:t>
            </a:r>
            <a:r>
              <a:rPr lang="en-US" sz="4200" b="1" dirty="0" smtClean="0"/>
              <a:t>in</a:t>
            </a:r>
            <a:r>
              <a:rPr lang="en-US" sz="4200" b="1" dirty="0" smtClean="0">
                <a:solidFill>
                  <a:srgbClr val="00B050"/>
                </a:solidFill>
              </a:rPr>
              <a:t> </a:t>
            </a:r>
            <a:r>
              <a:rPr lang="en-US" sz="4200" b="1" dirty="0" smtClean="0">
                <a:solidFill>
                  <a:srgbClr val="FF40FF"/>
                </a:solidFill>
              </a:rPr>
              <a:t>topic models</a:t>
            </a:r>
            <a:r>
              <a:rPr lang="en-US" sz="4200" b="1" dirty="0" smtClean="0"/>
              <a:t>?</a:t>
            </a:r>
            <a:endParaRPr lang="en-US" sz="4200" b="1" dirty="0"/>
          </a:p>
        </p:txBody>
      </p:sp>
    </p:spTree>
    <p:extLst>
      <p:ext uri="{BB962C8B-B14F-4D97-AF65-F5344CB8AC3E}">
        <p14:creationId xmlns:p14="http://schemas.microsoft.com/office/powerpoint/2010/main" val="2089400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&lt;Video of </a:t>
            </a:r>
            <a:r>
              <a:rPr lang="en-US" dirty="0" smtClean="0"/>
              <a:t>TWiC publication view </a:t>
            </a:r>
            <a:r>
              <a:rPr lang="en-US" dirty="0"/>
              <a:t>here...removed for </a:t>
            </a:r>
            <a:r>
              <a:rPr lang="en-US" dirty="0" err="1"/>
              <a:t>Github</a:t>
            </a:r>
            <a:r>
              <a:rPr lang="en-US" dirty="0"/>
              <a:t> size limits. See </a:t>
            </a:r>
            <a:r>
              <a:rPr lang="en-US" dirty="0">
                <a:hlinkClick r:id="rId2"/>
              </a:rPr>
              <a:t>https://github.com/jarmoza/twic/blob/master/README.md</a:t>
            </a:r>
            <a:r>
              <a:rPr lang="en-US" dirty="0"/>
              <a:t> for images&gt;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36" y="0"/>
            <a:ext cx="7287064" cy="6848343"/>
          </a:xfrm>
        </p:spPr>
      </p:pic>
      <p:sp>
        <p:nvSpPr>
          <p:cNvPr id="6" name="TextBox 5"/>
          <p:cNvSpPr txBox="1"/>
          <p:nvPr/>
        </p:nvSpPr>
        <p:spPr>
          <a:xfrm>
            <a:off x="548641" y="2146898"/>
            <a:ext cx="3995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The </a:t>
            </a:r>
            <a:r>
              <a:rPr lang="en-US" sz="4000" b="1" dirty="0" smtClean="0">
                <a:solidFill>
                  <a:srgbClr val="FF40FF"/>
                </a:solidFill>
                <a:latin typeface="+mj-lt"/>
              </a:rPr>
              <a:t>Dynamics</a:t>
            </a:r>
            <a:r>
              <a:rPr lang="en-US" sz="4000" b="1" dirty="0" smtClean="0">
                <a:latin typeface="+mj-lt"/>
              </a:rPr>
              <a:t> of Topics in </a:t>
            </a:r>
          </a:p>
          <a:p>
            <a:r>
              <a:rPr lang="en-US" sz="4000" b="1" dirty="0" smtClean="0">
                <a:solidFill>
                  <a:srgbClr val="00B050"/>
                </a:solidFill>
                <a:latin typeface="+mj-lt"/>
              </a:rPr>
              <a:t>Human-Authored Orderings</a:t>
            </a:r>
            <a:endParaRPr lang="en-US" sz="4000" b="1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442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362" y="449533"/>
            <a:ext cx="10275277" cy="1325563"/>
          </a:xfrm>
        </p:spPr>
        <p:txBody>
          <a:bodyPr>
            <a:normAutofit/>
          </a:bodyPr>
          <a:lstStyle/>
          <a:p>
            <a:r>
              <a:rPr lang="en-US" sz="4800" b="1" i="1" dirty="0" smtClean="0">
                <a:solidFill>
                  <a:srgbClr val="FF40FF"/>
                </a:solidFill>
              </a:rPr>
              <a:t>What</a:t>
            </a:r>
            <a:r>
              <a:rPr lang="en-US" sz="4800" b="1" dirty="0" smtClean="0">
                <a:solidFill>
                  <a:srgbClr val="FF40FF"/>
                </a:solidFill>
              </a:rPr>
              <a:t> </a:t>
            </a:r>
            <a:r>
              <a:rPr lang="en-US" sz="4800" b="1" dirty="0" smtClean="0"/>
              <a:t>is it </a:t>
            </a:r>
            <a:r>
              <a:rPr lang="en-US" sz="4800" b="1" i="1" dirty="0" smtClean="0"/>
              <a:t>you</a:t>
            </a:r>
            <a:r>
              <a:rPr lang="en-US" sz="4800" b="1" dirty="0" smtClean="0"/>
              <a:t> are interested in </a:t>
            </a:r>
            <a:r>
              <a:rPr lang="en-US" sz="4800" b="1" dirty="0" smtClean="0">
                <a:solidFill>
                  <a:srgbClr val="00B050"/>
                </a:solidFill>
              </a:rPr>
              <a:t>studying</a:t>
            </a:r>
            <a:r>
              <a:rPr lang="en-US" sz="4800" b="1" dirty="0" smtClean="0"/>
              <a:t>?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296" y="2465663"/>
            <a:ext cx="6450667" cy="2827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/>
              <a:t> - Cultural objects</a:t>
            </a:r>
          </a:p>
          <a:p>
            <a:pPr marL="0" indent="0">
              <a:buNone/>
            </a:pPr>
            <a:r>
              <a:rPr lang="en-US" sz="4000" dirty="0" smtClean="0"/>
              <a:t> - People and their behaviors</a:t>
            </a:r>
          </a:p>
          <a:p>
            <a:pPr marL="0" indent="0">
              <a:buNone/>
            </a:pPr>
            <a:r>
              <a:rPr lang="en-US" sz="4000" dirty="0" smtClean="0"/>
              <a:t> - Historical trends</a:t>
            </a:r>
          </a:p>
          <a:p>
            <a:pPr marL="0" indent="0">
              <a:buNone/>
            </a:pPr>
            <a:r>
              <a:rPr lang="en-US" sz="4000" dirty="0" smtClean="0"/>
              <a:t> - Unseen patterning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557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" b="-1"/>
          <a:stretch/>
        </p:blipFill>
        <p:spPr>
          <a:xfrm>
            <a:off x="0" y="313006"/>
            <a:ext cx="12198785" cy="6231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5802" y="632739"/>
            <a:ext cx="8520396" cy="769441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Average </a:t>
            </a:r>
            <a:r>
              <a:rPr lang="en-US" sz="4400" b="1" dirty="0" smtClean="0">
                <a:solidFill>
                  <a:srgbClr val="00B050"/>
                </a:solidFill>
              </a:rPr>
              <a:t>topics</a:t>
            </a:r>
            <a:r>
              <a:rPr lang="en-US" sz="4400" b="1" dirty="0" smtClean="0">
                <a:solidFill>
                  <a:schemeClr val="bg1"/>
                </a:solidFill>
              </a:rPr>
              <a:t>  across a </a:t>
            </a:r>
            <a:r>
              <a:rPr lang="en-US" sz="4400" b="1" dirty="0" smtClean="0">
                <a:solidFill>
                  <a:srgbClr val="FF40FF"/>
                </a:solidFill>
              </a:rPr>
              <a:t>publication</a:t>
            </a:r>
            <a:endParaRPr lang="en-US" sz="44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36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6378" y="174878"/>
            <a:ext cx="6679245" cy="769441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B050"/>
                </a:solidFill>
              </a:rPr>
              <a:t>Topics</a:t>
            </a:r>
            <a:r>
              <a:rPr lang="en-US" sz="4400" b="1" dirty="0" smtClean="0">
                <a:solidFill>
                  <a:schemeClr val="bg1"/>
                </a:solidFill>
              </a:rPr>
              <a:t> across</a:t>
            </a:r>
            <a:r>
              <a:rPr lang="en-US" sz="4400" b="1" dirty="0" smtClean="0">
                <a:solidFill>
                  <a:srgbClr val="FF40FF"/>
                </a:solidFill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</a:rPr>
              <a:t>physical </a:t>
            </a:r>
            <a:r>
              <a:rPr lang="en-US" sz="4400" b="1" dirty="0" smtClean="0">
                <a:solidFill>
                  <a:srgbClr val="FF40FF"/>
                </a:solidFill>
              </a:rPr>
              <a:t>pages</a:t>
            </a:r>
            <a:endParaRPr lang="en-US" sz="44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" y="309470"/>
            <a:ext cx="12169726" cy="6239061"/>
          </a:xfrm>
        </p:spPr>
      </p:pic>
      <p:sp>
        <p:nvSpPr>
          <p:cNvPr id="5" name="TextBox 4"/>
          <p:cNvSpPr txBox="1"/>
          <p:nvPr/>
        </p:nvSpPr>
        <p:spPr>
          <a:xfrm>
            <a:off x="2473519" y="484368"/>
            <a:ext cx="7244962" cy="769441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B050"/>
                </a:solidFill>
              </a:rPr>
              <a:t>Topics</a:t>
            </a:r>
            <a:r>
              <a:rPr lang="en-US" sz="4400" b="1" dirty="0" smtClean="0">
                <a:solidFill>
                  <a:schemeClr val="bg1"/>
                </a:solidFill>
              </a:rPr>
              <a:t> across</a:t>
            </a:r>
            <a:r>
              <a:rPr lang="en-US" sz="4400" b="1" dirty="0" smtClean="0">
                <a:solidFill>
                  <a:srgbClr val="FF40FF"/>
                </a:solidFill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</a:rPr>
              <a:t>individual</a:t>
            </a:r>
            <a:r>
              <a:rPr lang="en-US" sz="4400" b="1" dirty="0" smtClean="0">
                <a:solidFill>
                  <a:srgbClr val="00B050"/>
                </a:solidFill>
              </a:rPr>
              <a:t> </a:t>
            </a:r>
            <a:r>
              <a:rPr lang="en-US" sz="4400" b="1" dirty="0" smtClean="0">
                <a:solidFill>
                  <a:srgbClr val="FF40FF"/>
                </a:solidFill>
              </a:rPr>
              <a:t>works</a:t>
            </a:r>
            <a:endParaRPr lang="en-US" sz="44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6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So, How to </a:t>
            </a:r>
            <a:r>
              <a:rPr lang="en-US" b="1" dirty="0" smtClean="0">
                <a:solidFill>
                  <a:srgbClr val="00B050"/>
                </a:solidFill>
              </a:rPr>
              <a:t>Close Read</a:t>
            </a:r>
            <a:r>
              <a:rPr lang="en-US" b="1" dirty="0" smtClean="0"/>
              <a:t> a </a:t>
            </a:r>
            <a:r>
              <a:rPr lang="en-US" b="1" dirty="0" smtClean="0">
                <a:solidFill>
                  <a:srgbClr val="FF40FF"/>
                </a:solidFill>
              </a:rPr>
              <a:t>Topic Model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4046"/>
            <a:ext cx="7377332" cy="260797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 have </a:t>
            </a:r>
            <a:r>
              <a:rPr lang="en-US" i="1" dirty="0" smtClean="0"/>
              <a:t>already</a:t>
            </a:r>
            <a:r>
              <a:rPr lang="en-US" dirty="0" smtClean="0"/>
              <a:t> been doing this at </a:t>
            </a:r>
            <a:r>
              <a:rPr lang="en-US" dirty="0" smtClean="0">
                <a:solidFill>
                  <a:srgbClr val="FF40FF"/>
                </a:solidFill>
              </a:rPr>
              <a:t>several levels</a:t>
            </a:r>
            <a:r>
              <a:rPr lang="en-US" dirty="0" smtClean="0"/>
              <a:t> 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there remains </a:t>
            </a:r>
            <a:r>
              <a:rPr lang="en-US" dirty="0" smtClean="0">
                <a:solidFill>
                  <a:srgbClr val="FF40FF"/>
                </a:solidFill>
              </a:rPr>
              <a:t>one more level</a:t>
            </a:r>
            <a:r>
              <a:rPr lang="en-US" dirty="0" smtClean="0"/>
              <a:t> in the model that has yet to be addressed: </a:t>
            </a:r>
            <a:r>
              <a:rPr lang="en-US" b="1" dirty="0" smtClean="0">
                <a:solidFill>
                  <a:srgbClr val="00B050"/>
                </a:solidFill>
              </a:rPr>
              <a:t>the document level</a:t>
            </a:r>
            <a:r>
              <a:rPr lang="en-US" dirty="0" smtClean="0"/>
              <a:t>, that is, </a:t>
            </a:r>
            <a:r>
              <a:rPr lang="en-US" i="1" dirty="0" smtClean="0">
                <a:solidFill>
                  <a:srgbClr val="00B050"/>
                </a:solidFill>
              </a:rPr>
              <a:t>the words </a:t>
            </a:r>
            <a:r>
              <a:rPr lang="en-US" dirty="0" smtClean="0"/>
              <a:t>of an individual text.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41" y="2648877"/>
            <a:ext cx="3868029" cy="38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71" y="2648877"/>
            <a:ext cx="3868029" cy="386802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838856" y="439663"/>
            <a:ext cx="6111241" cy="60772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They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shut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me up in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Prose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–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As when a little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Girl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They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put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me in the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Closet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–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Because they liked me “still”   –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dirty="0" smtClean="0">
              <a:solidFill>
                <a:schemeClr val="bg2">
                  <a:lumMod val="90000"/>
                  <a:alpha val="99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Still! Could </a:t>
            </a:r>
            <a:r>
              <a:rPr lang="en-US" dirty="0" err="1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themself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have peeped –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And seen my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Brain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– go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round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–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They might as wise have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lodged</a:t>
            </a:r>
            <a:endParaRPr lang="en-US" dirty="0" smtClean="0">
              <a:solidFill>
                <a:schemeClr val="tx1">
                  <a:alpha val="99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a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Bird</a:t>
            </a:r>
            <a:r>
              <a:rPr lang="en-US" b="1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For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Treason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– in the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Pound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–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dirty="0" smtClean="0">
              <a:solidFill>
                <a:schemeClr val="bg2">
                  <a:lumMod val="90000"/>
                  <a:alpha val="99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Himself has but to will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And easy as a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Star</a:t>
            </a:r>
            <a:r>
              <a:rPr lang="en-US" b="1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Look down </a:t>
            </a:r>
            <a:r>
              <a:rPr lang="en-US" dirty="0" err="1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opon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Captivity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–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And </a:t>
            </a:r>
            <a:r>
              <a:rPr lang="en-US" b="1" dirty="0" smtClean="0">
                <a:solidFill>
                  <a:schemeClr val="tx1">
                    <a:alpha val="99000"/>
                  </a:schemeClr>
                </a:solidFill>
              </a:rPr>
              <a:t>laugh</a:t>
            </a:r>
            <a:r>
              <a:rPr lang="en-US" dirty="0" smtClean="0">
                <a:solidFill>
                  <a:schemeClr val="bg2">
                    <a:lumMod val="90000"/>
                    <a:alpha val="99000"/>
                  </a:schemeClr>
                </a:solidFill>
              </a:rPr>
              <a:t> – No more have I –</a:t>
            </a:r>
            <a:endParaRPr lang="en-US" dirty="0">
              <a:solidFill>
                <a:schemeClr val="bg2">
                  <a:lumMod val="90000"/>
                  <a:alpha val="99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194" y="439663"/>
            <a:ext cx="5806440" cy="6077243"/>
          </a:xfrm>
          <a:solidFill>
            <a:srgbClr val="C6AD95"/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They shut me up in Prose –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As </a:t>
            </a:r>
            <a:r>
              <a:rPr lang="en-US" dirty="0"/>
              <a:t>when a little Girl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They </a:t>
            </a:r>
            <a:r>
              <a:rPr lang="en-US" dirty="0"/>
              <a:t>put me in the Closet –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Because </a:t>
            </a:r>
            <a:r>
              <a:rPr lang="en-US" dirty="0"/>
              <a:t>they liked me “still”   –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Still</a:t>
            </a:r>
            <a:r>
              <a:rPr lang="en-US" dirty="0"/>
              <a:t>! Could </a:t>
            </a:r>
            <a:r>
              <a:rPr lang="en-US" dirty="0" err="1"/>
              <a:t>themself</a:t>
            </a:r>
            <a:r>
              <a:rPr lang="en-US" dirty="0"/>
              <a:t> have peeped –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And </a:t>
            </a:r>
            <a:r>
              <a:rPr lang="en-US" dirty="0"/>
              <a:t>seen my Brain – go round –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They </a:t>
            </a:r>
            <a:r>
              <a:rPr lang="en-US" dirty="0"/>
              <a:t>might as wise have </a:t>
            </a:r>
            <a:r>
              <a:rPr lang="en-US" dirty="0" smtClean="0"/>
              <a:t>lodged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 </a:t>
            </a:r>
            <a:r>
              <a:rPr lang="en-US" dirty="0"/>
              <a:t>Bird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For </a:t>
            </a:r>
            <a:r>
              <a:rPr lang="en-US" dirty="0"/>
              <a:t>Treason – in the Pound –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Himself </a:t>
            </a:r>
            <a:r>
              <a:rPr lang="en-US" dirty="0"/>
              <a:t>has but to will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And </a:t>
            </a:r>
            <a:r>
              <a:rPr lang="en-US" dirty="0"/>
              <a:t>easy as a Star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Look </a:t>
            </a:r>
            <a:r>
              <a:rPr lang="en-US" dirty="0"/>
              <a:t>down </a:t>
            </a:r>
            <a:r>
              <a:rPr lang="en-US" dirty="0" err="1"/>
              <a:t>opon</a:t>
            </a:r>
            <a:r>
              <a:rPr lang="en-US" dirty="0"/>
              <a:t> Captivity –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And </a:t>
            </a:r>
            <a:r>
              <a:rPr lang="en-US" dirty="0"/>
              <a:t>laugh – No more have I –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63846" y="889781"/>
            <a:ext cx="3285678" cy="175909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40FF"/>
                </a:solidFill>
              </a:rPr>
              <a:t>Cookie Cutter</a:t>
            </a:r>
            <a:br>
              <a:rPr lang="en-US" b="1" dirty="0" smtClean="0">
                <a:solidFill>
                  <a:srgbClr val="FF40FF"/>
                </a:solidFill>
              </a:rPr>
            </a:br>
            <a:r>
              <a:rPr lang="en-US" b="1" dirty="0" smtClean="0"/>
              <a:t>and</a:t>
            </a:r>
            <a:r>
              <a:rPr lang="en-US" b="1" dirty="0" smtClean="0">
                <a:solidFill>
                  <a:srgbClr val="FF40FF"/>
                </a:solidFill>
              </a:rPr>
              <a:t/>
            </a:r>
            <a:br>
              <a:rPr lang="en-US" b="1" dirty="0" smtClean="0">
                <a:solidFill>
                  <a:srgbClr val="FF40FF"/>
                </a:solidFill>
              </a:rPr>
            </a:br>
            <a:r>
              <a:rPr lang="en-US" b="1" dirty="0" smtClean="0">
                <a:solidFill>
                  <a:srgbClr val="00B050"/>
                </a:solidFill>
              </a:rPr>
              <a:t>Lens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6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" y="-1"/>
            <a:ext cx="10962807" cy="6851754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r="2611"/>
          <a:stretch/>
        </p:blipFill>
        <p:spPr>
          <a:xfrm>
            <a:off x="7649481" y="4022437"/>
            <a:ext cx="3568159" cy="94864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248364" y="5461523"/>
            <a:ext cx="8969276" cy="76944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40FF"/>
                </a:solidFill>
              </a:rPr>
              <a:t>Heginbotham’s</a:t>
            </a:r>
            <a:r>
              <a:rPr lang="en-US" sz="4400" b="1" dirty="0" smtClean="0">
                <a:solidFill>
                  <a:schemeClr val="bg1"/>
                </a:solidFill>
              </a:rPr>
              <a:t> </a:t>
            </a:r>
            <a:r>
              <a:rPr lang="en-US" sz="4400" b="1" dirty="0" smtClean="0">
                <a:solidFill>
                  <a:srgbClr val="00B050"/>
                </a:solidFill>
              </a:rPr>
              <a:t>Lens</a:t>
            </a:r>
            <a:r>
              <a:rPr lang="en-US" sz="4400" b="1" dirty="0" smtClean="0">
                <a:solidFill>
                  <a:schemeClr val="bg1"/>
                </a:solidFill>
              </a:rPr>
              <a:t> of a Topic Model</a:t>
            </a:r>
            <a:endParaRPr lang="en-US" sz="44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82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" y="-1"/>
            <a:ext cx="10962807" cy="6851754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r="2611"/>
          <a:stretch/>
        </p:blipFill>
        <p:spPr>
          <a:xfrm>
            <a:off x="7649481" y="4022437"/>
            <a:ext cx="3568159" cy="94864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14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" r="1" b="1"/>
          <a:stretch/>
        </p:blipFill>
        <p:spPr>
          <a:xfrm>
            <a:off x="543127" y="871407"/>
            <a:ext cx="11105746" cy="5673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320" y="112538"/>
            <a:ext cx="1022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40FF"/>
                </a:solidFill>
                <a:latin typeface="+mj-lt"/>
              </a:rPr>
              <a:t>New Dynamics</a:t>
            </a:r>
            <a:r>
              <a:rPr lang="en-US" sz="3600" b="1" dirty="0" smtClean="0">
                <a:latin typeface="+mj-lt"/>
              </a:rPr>
              <a:t> Emerge in </a:t>
            </a:r>
            <a:r>
              <a:rPr lang="en-US" sz="3600" b="1" dirty="0" smtClean="0">
                <a:solidFill>
                  <a:srgbClr val="00B050"/>
                </a:solidFill>
                <a:latin typeface="+mj-lt"/>
              </a:rPr>
              <a:t>Composite Model Weighting</a:t>
            </a:r>
            <a:endParaRPr lang="en-US" sz="3600" b="1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55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90" y="0"/>
            <a:ext cx="10942820" cy="6839263"/>
          </a:xfrm>
        </p:spPr>
      </p:pic>
      <p:sp>
        <p:nvSpPr>
          <p:cNvPr id="5" name="TextBox 4"/>
          <p:cNvSpPr txBox="1"/>
          <p:nvPr/>
        </p:nvSpPr>
        <p:spPr>
          <a:xfrm>
            <a:off x="2608128" y="5414002"/>
            <a:ext cx="8330480" cy="76944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40FF"/>
                </a:solidFill>
              </a:rPr>
              <a:t>MALLET’s</a:t>
            </a:r>
            <a:r>
              <a:rPr lang="en-US" sz="4400" b="1" dirty="0" smtClean="0">
                <a:solidFill>
                  <a:schemeClr val="bg1"/>
                </a:solidFill>
              </a:rPr>
              <a:t> </a:t>
            </a:r>
            <a:r>
              <a:rPr lang="en-US" sz="4400" b="1" dirty="0" smtClean="0">
                <a:solidFill>
                  <a:srgbClr val="00B050"/>
                </a:solidFill>
              </a:rPr>
              <a:t>Lens</a:t>
            </a:r>
            <a:r>
              <a:rPr lang="en-US" sz="4400" b="1" dirty="0" smtClean="0">
                <a:solidFill>
                  <a:schemeClr val="bg1"/>
                </a:solidFill>
              </a:rPr>
              <a:t> of a Human Model</a:t>
            </a:r>
            <a:endParaRPr lang="en-US" sz="44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6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04" y="1825625"/>
            <a:ext cx="5853391" cy="435133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7" y="-1"/>
            <a:ext cx="10981366" cy="68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 t="6667" r="15616" b="7037"/>
          <a:stretch/>
        </p:blipFill>
        <p:spPr>
          <a:xfrm>
            <a:off x="669384" y="2114961"/>
            <a:ext cx="2764666" cy="330334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4434" r="4253" b="2181"/>
          <a:stretch/>
        </p:blipFill>
        <p:spPr>
          <a:xfrm>
            <a:off x="8117058" y="675249"/>
            <a:ext cx="3428660" cy="55887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</a:rPr>
              <a:t>Emily Dickinson</a:t>
            </a:r>
            <a:r>
              <a:rPr lang="en-US" sz="4800" b="1" dirty="0" smtClean="0"/>
              <a:t> and her </a:t>
            </a:r>
            <a:r>
              <a:rPr lang="en-US" sz="4800" b="1" dirty="0" smtClean="0">
                <a:solidFill>
                  <a:srgbClr val="FF40FF"/>
                </a:solidFill>
              </a:rPr>
              <a:t>Fascicles</a:t>
            </a:r>
            <a:endParaRPr lang="en-US" sz="4800" b="1" dirty="0">
              <a:solidFill>
                <a:srgbClr val="FF40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77723" y="2494792"/>
            <a:ext cx="4264578" cy="3021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b.</a:t>
            </a:r>
            <a:r>
              <a:rPr lang="en-US" sz="2600" b="1" dirty="0" smtClean="0"/>
              <a:t> 1830, </a:t>
            </a:r>
            <a:r>
              <a:rPr lang="en-US" sz="2600" dirty="0" smtClean="0"/>
              <a:t>d. </a:t>
            </a:r>
            <a:r>
              <a:rPr lang="en-US" sz="2600" b="1" dirty="0" smtClean="0"/>
              <a:t>1886</a:t>
            </a:r>
          </a:p>
          <a:p>
            <a:r>
              <a:rPr lang="en-US" sz="2600" dirty="0" smtClean="0"/>
              <a:t>authored</a:t>
            </a:r>
            <a:r>
              <a:rPr lang="en-US" sz="2600" b="1" dirty="0" smtClean="0"/>
              <a:t> ~1800</a:t>
            </a:r>
            <a:r>
              <a:rPr lang="en-US" sz="2600" dirty="0" smtClean="0"/>
              <a:t> </a:t>
            </a:r>
            <a:r>
              <a:rPr lang="en-US" sz="2600" b="1" dirty="0" smtClean="0">
                <a:solidFill>
                  <a:srgbClr val="FF40FF"/>
                </a:solidFill>
              </a:rPr>
              <a:t>“poems”</a:t>
            </a:r>
          </a:p>
          <a:p>
            <a:r>
              <a:rPr lang="en-US" sz="2600" dirty="0" smtClean="0"/>
              <a:t>copied &amp; sewed </a:t>
            </a:r>
            <a:r>
              <a:rPr lang="en-US" sz="2600" b="1" dirty="0" smtClean="0"/>
              <a:t>811 </a:t>
            </a:r>
            <a:r>
              <a:rPr lang="en-US" sz="2600" dirty="0" smtClean="0"/>
              <a:t>of them into </a:t>
            </a:r>
            <a:r>
              <a:rPr lang="en-US" sz="2600" b="1" dirty="0" smtClean="0"/>
              <a:t>40</a:t>
            </a:r>
            <a:r>
              <a:rPr lang="en-US" sz="2600" dirty="0" smtClean="0"/>
              <a:t> </a:t>
            </a:r>
            <a:r>
              <a:rPr lang="en-US" sz="2600" b="1" dirty="0" smtClean="0">
                <a:solidFill>
                  <a:srgbClr val="FF40FF"/>
                </a:solidFill>
              </a:rPr>
              <a:t>manuscript books</a:t>
            </a:r>
          </a:p>
          <a:p>
            <a:r>
              <a:rPr lang="en-US" sz="2600" dirty="0" smtClean="0"/>
              <a:t>others were </a:t>
            </a:r>
            <a:r>
              <a:rPr lang="en-US" sz="2600" b="1" dirty="0" smtClean="0"/>
              <a:t>stacked </a:t>
            </a:r>
            <a:r>
              <a:rPr lang="en-US" sz="2600" dirty="0" smtClean="0"/>
              <a:t>in </a:t>
            </a:r>
            <a:r>
              <a:rPr lang="en-US" sz="2600" b="1" dirty="0" smtClean="0"/>
              <a:t>15 </a:t>
            </a:r>
            <a:r>
              <a:rPr lang="en-US" sz="2600" dirty="0" smtClean="0"/>
              <a:t>sets </a:t>
            </a:r>
          </a:p>
        </p:txBody>
      </p:sp>
    </p:spTree>
    <p:extLst>
      <p:ext uri="{BB962C8B-B14F-4D97-AF65-F5344CB8AC3E}">
        <p14:creationId xmlns:p14="http://schemas.microsoft.com/office/powerpoint/2010/main" val="95021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280"/>
            <a:ext cx="10515600" cy="101397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Both the </a:t>
            </a:r>
            <a:r>
              <a:rPr lang="en-US" sz="2800" b="1" dirty="0" smtClean="0">
                <a:solidFill>
                  <a:srgbClr val="FF40FF"/>
                </a:solidFill>
              </a:rPr>
              <a:t>topic model</a:t>
            </a:r>
            <a:r>
              <a:rPr lang="en-US" sz="2800" b="1" dirty="0" smtClean="0"/>
              <a:t> and </a:t>
            </a:r>
            <a:r>
              <a:rPr lang="en-US" sz="2800" b="1" dirty="0" smtClean="0">
                <a:solidFill>
                  <a:srgbClr val="FF40FF"/>
                </a:solidFill>
              </a:rPr>
              <a:t>Heginbotham </a:t>
            </a:r>
            <a:r>
              <a:rPr lang="en-US" sz="2800" b="1" dirty="0" smtClean="0"/>
              <a:t>contribute</a:t>
            </a:r>
            <a:br>
              <a:rPr lang="en-US" sz="2800" b="1" dirty="0" smtClean="0"/>
            </a:br>
            <a:r>
              <a:rPr lang="en-US" sz="2800" b="1" dirty="0" smtClean="0"/>
              <a:t>to </a:t>
            </a:r>
            <a:r>
              <a:rPr lang="en-US" sz="2800" b="1" dirty="0" smtClean="0">
                <a:solidFill>
                  <a:srgbClr val="00B050"/>
                </a:solidFill>
              </a:rPr>
              <a:t>a new, supplementary reading</a:t>
            </a:r>
            <a:r>
              <a:rPr lang="en-US" sz="2800" b="1" dirty="0" smtClean="0"/>
              <a:t>, </a:t>
            </a:r>
            <a:endParaRPr lang="en-US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591328"/>
            <a:ext cx="10043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this via</a:t>
            </a:r>
            <a:r>
              <a:rPr lang="en-US" sz="2800" b="1" dirty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the </a:t>
            </a:r>
            <a:r>
              <a:rPr lang="en-US" sz="2800" b="1" dirty="0">
                <a:latin typeface="+mj-lt"/>
              </a:rPr>
              <a:t>individual </a:t>
            </a:r>
            <a:r>
              <a:rPr lang="en-US" sz="2800" b="1" i="1" dirty="0">
                <a:solidFill>
                  <a:schemeClr val="accent2"/>
                </a:solidFill>
                <a:latin typeface="+mj-lt"/>
              </a:rPr>
              <a:t>contexts</a:t>
            </a:r>
            <a:r>
              <a:rPr lang="en-US" sz="2800" b="1" dirty="0">
                <a:latin typeface="+mj-lt"/>
              </a:rPr>
              <a:t> of these </a:t>
            </a:r>
            <a:r>
              <a:rPr lang="en-US" sz="2800" b="1" dirty="0" smtClean="0">
                <a:latin typeface="+mj-lt"/>
              </a:rPr>
              <a:t>words &amp; </a:t>
            </a:r>
            <a:r>
              <a:rPr lang="en-US" sz="2800" b="1" dirty="0">
                <a:latin typeface="+mj-lt"/>
              </a:rPr>
              <a:t>their </a:t>
            </a:r>
            <a:r>
              <a:rPr lang="en-US" sz="2800" b="1" i="1" dirty="0">
                <a:solidFill>
                  <a:schemeClr val="accent2"/>
                </a:solidFill>
                <a:latin typeface="+mj-lt"/>
              </a:rPr>
              <a:t>relationships</a:t>
            </a:r>
            <a:r>
              <a:rPr lang="en-US" sz="2800" b="1" dirty="0">
                <a:solidFill>
                  <a:srgbClr val="00B0F0"/>
                </a:solidFill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among </a:t>
            </a:r>
            <a:r>
              <a:rPr lang="en-US" sz="2800" b="1" dirty="0" smtClean="0">
                <a:solidFill>
                  <a:srgbClr val="7030A0"/>
                </a:solidFill>
                <a:latin typeface="+mj-lt"/>
              </a:rPr>
              <a:t>Emily </a:t>
            </a:r>
            <a:r>
              <a:rPr lang="en-US" sz="2800" b="1" dirty="0">
                <a:solidFill>
                  <a:srgbClr val="7030A0"/>
                </a:solidFill>
                <a:latin typeface="+mj-lt"/>
              </a:rPr>
              <a:t>Dickinson’s </a:t>
            </a:r>
            <a:r>
              <a:rPr lang="en-US" sz="2800" b="1" dirty="0">
                <a:latin typeface="+mj-lt"/>
              </a:rPr>
              <a:t>fascicles and </a:t>
            </a:r>
            <a:r>
              <a:rPr lang="en-US" sz="2800" b="1" dirty="0" smtClean="0">
                <a:latin typeface="+mj-lt"/>
              </a:rPr>
              <a:t>poems</a:t>
            </a:r>
            <a:endParaRPr lang="en-US" sz="28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78" y="1213081"/>
            <a:ext cx="3914515" cy="421954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9379"/>
          <a:stretch/>
        </p:blipFill>
        <p:spPr>
          <a:xfrm>
            <a:off x="6397289" y="1244181"/>
            <a:ext cx="3792215" cy="4157341"/>
          </a:xfrm>
          <a:custGeom>
            <a:avLst/>
            <a:gdLst>
              <a:gd name="connsiteX0" fmla="*/ 0 w 3792215"/>
              <a:gd name="connsiteY0" fmla="*/ 0 h 4157341"/>
              <a:gd name="connsiteX1" fmla="*/ 3792215 w 3792215"/>
              <a:gd name="connsiteY1" fmla="*/ 0 h 4157341"/>
              <a:gd name="connsiteX2" fmla="*/ 3792215 w 3792215"/>
              <a:gd name="connsiteY2" fmla="*/ 4157341 h 4157341"/>
              <a:gd name="connsiteX3" fmla="*/ 3731073 w 3792215"/>
              <a:gd name="connsiteY3" fmla="*/ 4141799 h 4157341"/>
              <a:gd name="connsiteX4" fmla="*/ 3684912 w 3792215"/>
              <a:gd name="connsiteY4" fmla="*/ 4126153 h 4157341"/>
              <a:gd name="connsiteX5" fmla="*/ 3592591 w 3792215"/>
              <a:gd name="connsiteY5" fmla="*/ 4094864 h 4157341"/>
              <a:gd name="connsiteX6" fmla="*/ 3500271 w 3792215"/>
              <a:gd name="connsiteY6" fmla="*/ 4063574 h 4157341"/>
              <a:gd name="connsiteX7" fmla="*/ 3469497 w 3792215"/>
              <a:gd name="connsiteY7" fmla="*/ 4032284 h 4157341"/>
              <a:gd name="connsiteX8" fmla="*/ 3377177 w 3792215"/>
              <a:gd name="connsiteY8" fmla="*/ 3969705 h 4157341"/>
              <a:gd name="connsiteX9" fmla="*/ 3346403 w 3792215"/>
              <a:gd name="connsiteY9" fmla="*/ 3938414 h 4157341"/>
              <a:gd name="connsiteX10" fmla="*/ 3254083 w 3792215"/>
              <a:gd name="connsiteY10" fmla="*/ 3875835 h 4157341"/>
              <a:gd name="connsiteX11" fmla="*/ 3223308 w 3792215"/>
              <a:gd name="connsiteY11" fmla="*/ 3844545 h 4157341"/>
              <a:gd name="connsiteX12" fmla="*/ 3115601 w 3792215"/>
              <a:gd name="connsiteY12" fmla="*/ 3781966 h 4157341"/>
              <a:gd name="connsiteX13" fmla="*/ 3069441 w 3792215"/>
              <a:gd name="connsiteY13" fmla="*/ 3750675 h 4157341"/>
              <a:gd name="connsiteX14" fmla="*/ 3023280 w 3792215"/>
              <a:gd name="connsiteY14" fmla="*/ 3735030 h 4157341"/>
              <a:gd name="connsiteX15" fmla="*/ 2884800 w 3792215"/>
              <a:gd name="connsiteY15" fmla="*/ 3688096 h 4157341"/>
              <a:gd name="connsiteX16" fmla="*/ 2530903 w 3792215"/>
              <a:gd name="connsiteY16" fmla="*/ 3672452 h 4157341"/>
              <a:gd name="connsiteX17" fmla="*/ 2484742 w 3792215"/>
              <a:gd name="connsiteY17" fmla="*/ 3688096 h 4157341"/>
              <a:gd name="connsiteX18" fmla="*/ 2392422 w 3792215"/>
              <a:gd name="connsiteY18" fmla="*/ 3719386 h 4157341"/>
              <a:gd name="connsiteX19" fmla="*/ 2300102 w 3792215"/>
              <a:gd name="connsiteY19" fmla="*/ 3797611 h 4157341"/>
              <a:gd name="connsiteX20" fmla="*/ 2253941 w 3792215"/>
              <a:gd name="connsiteY20" fmla="*/ 3828900 h 4157341"/>
              <a:gd name="connsiteX21" fmla="*/ 2192393 w 3792215"/>
              <a:gd name="connsiteY21" fmla="*/ 3891480 h 4157341"/>
              <a:gd name="connsiteX22" fmla="*/ 2053913 w 3792215"/>
              <a:gd name="connsiteY22" fmla="*/ 3969705 h 4157341"/>
              <a:gd name="connsiteX23" fmla="*/ 2007752 w 3792215"/>
              <a:gd name="connsiteY23" fmla="*/ 3985350 h 4157341"/>
              <a:gd name="connsiteX24" fmla="*/ 1961592 w 3792215"/>
              <a:gd name="connsiteY24" fmla="*/ 4016639 h 4157341"/>
              <a:gd name="connsiteX25" fmla="*/ 1915431 w 3792215"/>
              <a:gd name="connsiteY25" fmla="*/ 4032284 h 4157341"/>
              <a:gd name="connsiteX26" fmla="*/ 1823111 w 3792215"/>
              <a:gd name="connsiteY26" fmla="*/ 4063574 h 4157341"/>
              <a:gd name="connsiteX27" fmla="*/ 1576922 w 3792215"/>
              <a:gd name="connsiteY27" fmla="*/ 4079219 h 4157341"/>
              <a:gd name="connsiteX28" fmla="*/ 1453827 w 3792215"/>
              <a:gd name="connsiteY28" fmla="*/ 4047930 h 4157341"/>
              <a:gd name="connsiteX29" fmla="*/ 1423054 w 3792215"/>
              <a:gd name="connsiteY29" fmla="*/ 4016639 h 4157341"/>
              <a:gd name="connsiteX30" fmla="*/ 1376894 w 3792215"/>
              <a:gd name="connsiteY30" fmla="*/ 4000994 h 4157341"/>
              <a:gd name="connsiteX31" fmla="*/ 1253799 w 3792215"/>
              <a:gd name="connsiteY31" fmla="*/ 3907125 h 4157341"/>
              <a:gd name="connsiteX32" fmla="*/ 1207639 w 3792215"/>
              <a:gd name="connsiteY32" fmla="*/ 3875835 h 4157341"/>
              <a:gd name="connsiteX33" fmla="*/ 1161479 w 3792215"/>
              <a:gd name="connsiteY33" fmla="*/ 3860191 h 4157341"/>
              <a:gd name="connsiteX34" fmla="*/ 1130705 w 3792215"/>
              <a:gd name="connsiteY34" fmla="*/ 3828900 h 4157341"/>
              <a:gd name="connsiteX35" fmla="*/ 1038385 w 3792215"/>
              <a:gd name="connsiteY35" fmla="*/ 3766321 h 4157341"/>
              <a:gd name="connsiteX36" fmla="*/ 992225 w 3792215"/>
              <a:gd name="connsiteY36" fmla="*/ 3750675 h 4157341"/>
              <a:gd name="connsiteX37" fmla="*/ 869130 w 3792215"/>
              <a:gd name="connsiteY37" fmla="*/ 3656806 h 4157341"/>
              <a:gd name="connsiteX38" fmla="*/ 822970 w 3792215"/>
              <a:gd name="connsiteY38" fmla="*/ 3641161 h 4157341"/>
              <a:gd name="connsiteX39" fmla="*/ 592167 w 3792215"/>
              <a:gd name="connsiteY39" fmla="*/ 3625516 h 4157341"/>
              <a:gd name="connsiteX40" fmla="*/ 546008 w 3792215"/>
              <a:gd name="connsiteY40" fmla="*/ 3641161 h 4157341"/>
              <a:gd name="connsiteX41" fmla="*/ 453687 w 3792215"/>
              <a:gd name="connsiteY41" fmla="*/ 3672452 h 4157341"/>
              <a:gd name="connsiteX42" fmla="*/ 284432 w 3792215"/>
              <a:gd name="connsiteY42" fmla="*/ 3813255 h 4157341"/>
              <a:gd name="connsiteX43" fmla="*/ 238272 w 3792215"/>
              <a:gd name="connsiteY43" fmla="*/ 3844545 h 4157341"/>
              <a:gd name="connsiteX44" fmla="*/ 176725 w 3792215"/>
              <a:gd name="connsiteY44" fmla="*/ 3922770 h 4157341"/>
              <a:gd name="connsiteX45" fmla="*/ 99790 w 3792215"/>
              <a:gd name="connsiteY45" fmla="*/ 4000994 h 4157341"/>
              <a:gd name="connsiteX46" fmla="*/ 53631 w 3792215"/>
              <a:gd name="connsiteY46" fmla="*/ 4032284 h 4157341"/>
              <a:gd name="connsiteX47" fmla="*/ 6472 w 3792215"/>
              <a:gd name="connsiteY47" fmla="*/ 4086101 h 4157341"/>
              <a:gd name="connsiteX48" fmla="*/ 0 w 3792215"/>
              <a:gd name="connsiteY48" fmla="*/ 4094083 h 4157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792215" h="4157341">
                <a:moveTo>
                  <a:pt x="0" y="0"/>
                </a:moveTo>
                <a:lnTo>
                  <a:pt x="3792215" y="0"/>
                </a:lnTo>
                <a:lnTo>
                  <a:pt x="3792215" y="4157341"/>
                </a:lnTo>
                <a:lnTo>
                  <a:pt x="3731073" y="4141799"/>
                </a:lnTo>
                <a:cubicBezTo>
                  <a:pt x="3715338" y="4137800"/>
                  <a:pt x="3700299" y="4131369"/>
                  <a:pt x="3684912" y="4126153"/>
                </a:cubicBezTo>
                <a:lnTo>
                  <a:pt x="3592591" y="4094864"/>
                </a:lnTo>
                <a:cubicBezTo>
                  <a:pt x="3561818" y="4084434"/>
                  <a:pt x="3529284" y="4078325"/>
                  <a:pt x="3500271" y="4063574"/>
                </a:cubicBezTo>
                <a:cubicBezTo>
                  <a:pt x="3487295" y="4056978"/>
                  <a:pt x="3479755" y="4042714"/>
                  <a:pt x="3469497" y="4032284"/>
                </a:cubicBezTo>
                <a:cubicBezTo>
                  <a:pt x="3443345" y="4005692"/>
                  <a:pt x="3406764" y="3992268"/>
                  <a:pt x="3377177" y="3969705"/>
                </a:cubicBezTo>
                <a:cubicBezTo>
                  <a:pt x="3365571" y="3960854"/>
                  <a:pt x="3356661" y="3948845"/>
                  <a:pt x="3346403" y="3938414"/>
                </a:cubicBezTo>
                <a:cubicBezTo>
                  <a:pt x="3320251" y="3911822"/>
                  <a:pt x="3283670" y="3898399"/>
                  <a:pt x="3254083" y="3875835"/>
                </a:cubicBezTo>
                <a:cubicBezTo>
                  <a:pt x="3242476" y="3866985"/>
                  <a:pt x="3234636" y="3853759"/>
                  <a:pt x="3223308" y="3844545"/>
                </a:cubicBezTo>
                <a:cubicBezTo>
                  <a:pt x="3176446" y="3806426"/>
                  <a:pt x="3170887" y="3814088"/>
                  <a:pt x="3115601" y="3781966"/>
                </a:cubicBezTo>
                <a:cubicBezTo>
                  <a:pt x="3099545" y="3772637"/>
                  <a:pt x="3084828" y="3761106"/>
                  <a:pt x="3069441" y="3750675"/>
                </a:cubicBezTo>
                <a:lnTo>
                  <a:pt x="3023280" y="3735030"/>
                </a:lnTo>
                <a:cubicBezTo>
                  <a:pt x="3000198" y="3727208"/>
                  <a:pt x="2884802" y="3688096"/>
                  <a:pt x="2884800" y="3688096"/>
                </a:cubicBezTo>
                <a:cubicBezTo>
                  <a:pt x="2767349" y="3675742"/>
                  <a:pt x="2648869" y="3677667"/>
                  <a:pt x="2530903" y="3672452"/>
                </a:cubicBezTo>
                <a:lnTo>
                  <a:pt x="2484742" y="3688096"/>
                </a:lnTo>
                <a:cubicBezTo>
                  <a:pt x="2453969" y="3698526"/>
                  <a:pt x="2422064" y="3705990"/>
                  <a:pt x="2392422" y="3719386"/>
                </a:cubicBezTo>
                <a:cubicBezTo>
                  <a:pt x="2343302" y="3741583"/>
                  <a:pt x="2341514" y="3762521"/>
                  <a:pt x="2300102" y="3797611"/>
                </a:cubicBezTo>
                <a:cubicBezTo>
                  <a:pt x="2285896" y="3809648"/>
                  <a:pt x="2269328" y="3818471"/>
                  <a:pt x="2253941" y="3828900"/>
                </a:cubicBezTo>
                <a:cubicBezTo>
                  <a:pt x="2229800" y="3845264"/>
                  <a:pt x="2212909" y="3870620"/>
                  <a:pt x="2192393" y="3891480"/>
                </a:cubicBezTo>
                <a:cubicBezTo>
                  <a:pt x="2087944" y="3926881"/>
                  <a:pt x="2212638" y="3880044"/>
                  <a:pt x="2053913" y="3969705"/>
                </a:cubicBezTo>
                <a:cubicBezTo>
                  <a:pt x="2039734" y="3977714"/>
                  <a:pt x="2022259" y="3977975"/>
                  <a:pt x="2007752" y="3985350"/>
                </a:cubicBezTo>
                <a:cubicBezTo>
                  <a:pt x="1991212" y="3993759"/>
                  <a:pt x="1976979" y="4006210"/>
                  <a:pt x="1961592" y="4016639"/>
                </a:cubicBezTo>
                <a:lnTo>
                  <a:pt x="1915431" y="4032284"/>
                </a:lnTo>
                <a:cubicBezTo>
                  <a:pt x="1884658" y="4042714"/>
                  <a:pt x="1855251" y="4059118"/>
                  <a:pt x="1823111" y="4063574"/>
                </a:cubicBezTo>
                <a:cubicBezTo>
                  <a:pt x="1741641" y="4074870"/>
                  <a:pt x="1658985" y="4074004"/>
                  <a:pt x="1576922" y="4079219"/>
                </a:cubicBezTo>
                <a:cubicBezTo>
                  <a:pt x="1576922" y="4079219"/>
                  <a:pt x="1493097" y="4063901"/>
                  <a:pt x="1453827" y="4047930"/>
                </a:cubicBezTo>
                <a:cubicBezTo>
                  <a:pt x="1440358" y="4042451"/>
                  <a:pt x="1433312" y="4027070"/>
                  <a:pt x="1423054" y="4016639"/>
                </a:cubicBezTo>
                <a:lnTo>
                  <a:pt x="1376894" y="4000994"/>
                </a:lnTo>
                <a:cubicBezTo>
                  <a:pt x="1284875" y="3969807"/>
                  <a:pt x="1305874" y="3949483"/>
                  <a:pt x="1253799" y="3907125"/>
                </a:cubicBezTo>
                <a:cubicBezTo>
                  <a:pt x="1239359" y="3895379"/>
                  <a:pt x="1223026" y="3886265"/>
                  <a:pt x="1207639" y="3875835"/>
                </a:cubicBezTo>
                <a:cubicBezTo>
                  <a:pt x="1192253" y="3870620"/>
                  <a:pt x="1175386" y="3868676"/>
                  <a:pt x="1161479" y="3860191"/>
                </a:cubicBezTo>
                <a:cubicBezTo>
                  <a:pt x="1149039" y="3852602"/>
                  <a:pt x="1140963" y="3839331"/>
                  <a:pt x="1130705" y="3828900"/>
                </a:cubicBezTo>
                <a:cubicBezTo>
                  <a:pt x="1104553" y="3802308"/>
                  <a:pt x="1070715" y="3784584"/>
                  <a:pt x="1038385" y="3766321"/>
                </a:cubicBezTo>
                <a:cubicBezTo>
                  <a:pt x="1024207" y="3758312"/>
                  <a:pt x="1007611" y="3755891"/>
                  <a:pt x="992225" y="3750675"/>
                </a:cubicBezTo>
                <a:cubicBezTo>
                  <a:pt x="800611" y="3685728"/>
                  <a:pt x="960269" y="3712407"/>
                  <a:pt x="869130" y="3656806"/>
                </a:cubicBezTo>
                <a:cubicBezTo>
                  <a:pt x="855222" y="3648321"/>
                  <a:pt x="839089" y="3642982"/>
                  <a:pt x="822970" y="3641161"/>
                </a:cubicBezTo>
                <a:cubicBezTo>
                  <a:pt x="746336" y="3632504"/>
                  <a:pt x="669102" y="3630731"/>
                  <a:pt x="592167" y="3625516"/>
                </a:cubicBezTo>
                <a:lnTo>
                  <a:pt x="546008" y="3641161"/>
                </a:lnTo>
                <a:lnTo>
                  <a:pt x="453687" y="3672452"/>
                </a:lnTo>
                <a:cubicBezTo>
                  <a:pt x="382310" y="3696644"/>
                  <a:pt x="337391" y="3766138"/>
                  <a:pt x="284432" y="3813255"/>
                </a:cubicBezTo>
                <a:cubicBezTo>
                  <a:pt x="270515" y="3825636"/>
                  <a:pt x="252712" y="3832799"/>
                  <a:pt x="238272" y="3844545"/>
                </a:cubicBezTo>
                <a:cubicBezTo>
                  <a:pt x="206951" y="3870023"/>
                  <a:pt x="199575" y="3887919"/>
                  <a:pt x="176725" y="3922770"/>
                </a:cubicBezTo>
                <a:cubicBezTo>
                  <a:pt x="53627" y="4006212"/>
                  <a:pt x="202370" y="3896694"/>
                  <a:pt x="99790" y="4000994"/>
                </a:cubicBezTo>
                <a:cubicBezTo>
                  <a:pt x="86714" y="4014290"/>
                  <a:pt x="66707" y="4018988"/>
                  <a:pt x="53631" y="4032284"/>
                </a:cubicBezTo>
                <a:cubicBezTo>
                  <a:pt x="36912" y="4049283"/>
                  <a:pt x="21525" y="4067535"/>
                  <a:pt x="6472" y="4086101"/>
                </a:cubicBezTo>
                <a:lnTo>
                  <a:pt x="0" y="4094083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93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40FF"/>
                </a:solidFill>
              </a:rPr>
              <a:t>TWiC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50"/>
                </a:solidFill>
              </a:rPr>
              <a:t>Close Reading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5077" y="2267464"/>
            <a:ext cx="102987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Features: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smtClean="0"/>
              <a:t>(1) </a:t>
            </a:r>
            <a:r>
              <a:rPr lang="en-US" sz="2800" dirty="0" smtClean="0"/>
              <a:t>Individual, interactive </a:t>
            </a:r>
            <a:r>
              <a:rPr lang="en-US" sz="2800" b="1" dirty="0" smtClean="0">
                <a:solidFill>
                  <a:srgbClr val="FF40FF"/>
                </a:solidFill>
              </a:rPr>
              <a:t>HTML file per text</a:t>
            </a:r>
            <a:r>
              <a:rPr lang="en-US" sz="2800" dirty="0" smtClean="0"/>
              <a:t> with:</a:t>
            </a:r>
            <a:br>
              <a:rPr lang="en-US" sz="2800" dirty="0" smtClean="0"/>
            </a:br>
            <a:r>
              <a:rPr lang="en-US" sz="2800" dirty="0" smtClean="0"/>
              <a:t>	</a:t>
            </a:r>
            <a:r>
              <a:rPr lang="en-US" sz="2800" b="1" dirty="0" smtClean="0"/>
              <a:t>a.</a:t>
            </a:r>
            <a:r>
              <a:rPr lang="en-US" sz="2800" dirty="0" smtClean="0"/>
              <a:t> Highlighting of words from the same topic via </a:t>
            </a:r>
            <a:r>
              <a:rPr lang="en-US" sz="2800" dirty="0" err="1" smtClean="0"/>
              <a:t>mouseover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</a:t>
            </a:r>
            <a:r>
              <a:rPr lang="en-US" sz="2800" b="1" dirty="0" smtClean="0"/>
              <a:t>b.</a:t>
            </a:r>
            <a:r>
              <a:rPr lang="en-US" sz="2800" dirty="0" smtClean="0"/>
              <a:t> Topic model metadata for document-topic, topic word 	     weight, and a composite weight of both</a:t>
            </a:r>
            <a:br>
              <a:rPr lang="en-US" sz="2800" dirty="0" smtClean="0"/>
            </a:br>
            <a:r>
              <a:rPr lang="en-US" sz="2800" dirty="0" smtClean="0"/>
              <a:t>	</a:t>
            </a:r>
            <a:r>
              <a:rPr lang="en-US" sz="2800" b="1" dirty="0" smtClean="0"/>
              <a:t>c.</a:t>
            </a:r>
            <a:r>
              <a:rPr lang="en-US" sz="2800" dirty="0" smtClean="0"/>
              <a:t> A list of topic words in the text ranked via that all three of 	    those weights</a:t>
            </a:r>
            <a:br>
              <a:rPr lang="en-US" sz="2800" dirty="0" smtClean="0"/>
            </a:br>
            <a:r>
              <a:rPr lang="en-US" sz="2800" b="1" dirty="0" smtClean="0"/>
              <a:t>(2) </a:t>
            </a:r>
            <a:r>
              <a:rPr lang="en-US" sz="2800" b="1" dirty="0" smtClean="0">
                <a:solidFill>
                  <a:srgbClr val="FF40FF"/>
                </a:solidFill>
              </a:rPr>
              <a:t>JSON file per text </a:t>
            </a:r>
            <a:r>
              <a:rPr lang="en-US" sz="2800" dirty="0" smtClean="0"/>
              <a:t>including all that collated topic model data    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(feature available in next release)</a:t>
            </a:r>
            <a:endParaRPr lang="en-US" sz="2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9339" y="1587602"/>
            <a:ext cx="65133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hlinkClick r:id="rId2"/>
              </a:rPr>
              <a:t>github.com/jarmoza/twic_close_reading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445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wic_close_reading_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590" y="0"/>
            <a:ext cx="10942820" cy="6838640"/>
          </a:xfrm>
        </p:spPr>
      </p:pic>
    </p:spTree>
    <p:extLst>
      <p:ext uri="{BB962C8B-B14F-4D97-AF65-F5344CB8AC3E}">
        <p14:creationId xmlns:p14="http://schemas.microsoft.com/office/powerpoint/2010/main" val="125633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912" y="381918"/>
            <a:ext cx="2726636" cy="1325563"/>
          </a:xfrm>
        </p:spPr>
        <p:txBody>
          <a:bodyPr>
            <a:noAutofit/>
          </a:bodyPr>
          <a:lstStyle/>
          <a:p>
            <a:r>
              <a:rPr lang="en-US" sz="5200" b="1" dirty="0" smtClean="0"/>
              <a:t>Thanks!</a:t>
            </a:r>
            <a:endParaRPr lang="en-US" sz="5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8041" y="5317554"/>
            <a:ext cx="3455505" cy="105009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00B0F0"/>
                </a:solidFill>
              </a:rPr>
              <a:t>: @</a:t>
            </a:r>
            <a:r>
              <a:rPr lang="en-US" b="1" dirty="0" err="1" smtClean="0">
                <a:solidFill>
                  <a:srgbClr val="00B0F0"/>
                </a:solidFill>
              </a:rPr>
              <a:t>jonathangrams</a:t>
            </a:r>
            <a:endParaRPr lang="en-US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smtClean="0">
                <a:solidFill>
                  <a:srgbClr val="7030A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7030A0"/>
                </a:solidFill>
              </a:rPr>
              <a:t>github.com</a:t>
            </a:r>
            <a:r>
              <a:rPr lang="en-US" b="1" dirty="0" smtClean="0">
                <a:solidFill>
                  <a:srgbClr val="7030A0"/>
                </a:solidFill>
              </a:rPr>
              <a:t>/jarmoza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41110" y="1306230"/>
            <a:ext cx="708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MALLET 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FF40FF"/>
                </a:solidFill>
              </a:rPr>
              <a:t>Modeling</a:t>
            </a:r>
            <a:r>
              <a:rPr lang="en-US" sz="2800" dirty="0" smtClean="0"/>
              <a:t>): </a:t>
            </a:r>
            <a:r>
              <a:rPr lang="en-US" sz="2800" dirty="0" err="1" smtClean="0">
                <a:hlinkClick r:id="rId2"/>
              </a:rPr>
              <a:t>mallet.cs.umass.edu</a:t>
            </a:r>
            <a:endParaRPr lang="en-US" sz="2800" dirty="0" smtClean="0"/>
          </a:p>
          <a:p>
            <a:r>
              <a:rPr lang="en-US" sz="2800" b="1" dirty="0" err="1" smtClean="0"/>
              <a:t>plotly</a:t>
            </a:r>
            <a:r>
              <a:rPr lang="en-US" sz="2800" dirty="0" smtClean="0"/>
              <a:t> (</a:t>
            </a:r>
            <a:r>
              <a:rPr lang="en-US" sz="2800" dirty="0" smtClean="0">
                <a:solidFill>
                  <a:srgbClr val="FF40FF"/>
                </a:solidFill>
              </a:rPr>
              <a:t>Graphs</a:t>
            </a:r>
            <a:r>
              <a:rPr lang="en-US" sz="2800" dirty="0" smtClean="0"/>
              <a:t>):</a:t>
            </a:r>
            <a:r>
              <a:rPr lang="en-US" sz="2800" b="1" dirty="0" smtClean="0"/>
              <a:t> </a:t>
            </a:r>
            <a:r>
              <a:rPr lang="en-US" sz="2800" dirty="0" smtClean="0">
                <a:hlinkClick r:id="rId3" action="ppaction://hlinkfile"/>
              </a:rPr>
              <a:t>plot.ly</a:t>
            </a:r>
            <a:endParaRPr lang="en-US" sz="2800" dirty="0" smtClean="0"/>
          </a:p>
          <a:p>
            <a:r>
              <a:rPr lang="en-US" sz="2800" b="1" dirty="0" smtClean="0"/>
              <a:t>Python</a:t>
            </a:r>
            <a:r>
              <a:rPr lang="en-US" sz="2800" dirty="0" smtClean="0"/>
              <a:t> (</a:t>
            </a:r>
            <a:r>
              <a:rPr lang="en-US" sz="2600" dirty="0" smtClean="0">
                <a:solidFill>
                  <a:srgbClr val="FF40FF"/>
                </a:solidFill>
              </a:rPr>
              <a:t>Sublime &amp; Elbow grease</a:t>
            </a:r>
            <a:r>
              <a:rPr lang="en-US" sz="2800" dirty="0" smtClean="0"/>
              <a:t>): </a:t>
            </a:r>
            <a:r>
              <a:rPr lang="en-US" sz="2800" dirty="0" smtClean="0">
                <a:hlinkClick r:id="rId4"/>
              </a:rPr>
              <a:t>python.org</a:t>
            </a:r>
            <a:endParaRPr lang="en-US" sz="2800" dirty="0" smtClean="0"/>
          </a:p>
          <a:p>
            <a:r>
              <a:rPr lang="en-US" sz="2800" b="1" dirty="0" smtClean="0"/>
              <a:t>D3 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FF40FF"/>
                </a:solidFill>
              </a:rPr>
              <a:t>Visualization magic</a:t>
            </a:r>
            <a:r>
              <a:rPr lang="en-US" sz="2800" dirty="0" smtClean="0"/>
              <a:t>): </a:t>
            </a:r>
            <a:r>
              <a:rPr lang="en-US" sz="2800" dirty="0" smtClean="0">
                <a:hlinkClick r:id="rId5"/>
              </a:rPr>
              <a:t>d3js.org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41109" y="640320"/>
            <a:ext cx="19838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u="sng" dirty="0" smtClean="0"/>
              <a:t>Technology</a:t>
            </a:r>
            <a:endParaRPr lang="en-US" sz="3000" b="1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8" y="1603513"/>
            <a:ext cx="3430446" cy="343044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3" y="5359081"/>
            <a:ext cx="504848" cy="410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4" y="5842602"/>
            <a:ext cx="657266" cy="546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594" y="5353359"/>
            <a:ext cx="1124789" cy="11247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451" y="5408111"/>
            <a:ext cx="985899" cy="9278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633" y="5413365"/>
            <a:ext cx="1061050" cy="10610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78" y="5381495"/>
            <a:ext cx="1133967" cy="11339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55559" y="3285623"/>
            <a:ext cx="2675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Special Thanks</a:t>
            </a:r>
            <a:endParaRPr lang="en-US" sz="32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941109" y="3948015"/>
            <a:ext cx="6826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Stéfan Sinclair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00B050"/>
                </a:solidFill>
              </a:rPr>
              <a:t>Peter </a:t>
            </a:r>
            <a:r>
              <a:rPr lang="en-US" sz="2400" b="1" dirty="0" err="1" smtClean="0">
                <a:solidFill>
                  <a:srgbClr val="00B050"/>
                </a:solidFill>
              </a:rPr>
              <a:t>Gibian</a:t>
            </a:r>
            <a:r>
              <a:rPr lang="en-US" sz="2400" dirty="0" smtClean="0"/>
              <a:t>, Matt Milner,</a:t>
            </a:r>
          </a:p>
          <a:p>
            <a:r>
              <a:rPr lang="en-US" sz="2400" dirty="0" smtClean="0"/>
              <a:t>David </a:t>
            </a:r>
            <a:r>
              <a:rPr lang="en-US" sz="2400" dirty="0" err="1" smtClean="0"/>
              <a:t>Blei</a:t>
            </a:r>
            <a:r>
              <a:rPr lang="en-US" sz="2400" dirty="0" smtClean="0"/>
              <a:t>, David </a:t>
            </a:r>
            <a:r>
              <a:rPr lang="en-US" sz="2400" dirty="0" err="1" smtClean="0"/>
              <a:t>Mimno</a:t>
            </a:r>
            <a:r>
              <a:rPr lang="en-US" sz="2400" dirty="0" smtClean="0"/>
              <a:t>, Miranda Hickman, </a:t>
            </a:r>
          </a:p>
          <a:p>
            <a:r>
              <a:rPr lang="en-US" sz="2400" dirty="0" smtClean="0"/>
              <a:t>Lev Manovich, Tom </a:t>
            </a:r>
            <a:r>
              <a:rPr lang="en-US" sz="2400" dirty="0" err="1" smtClean="0"/>
              <a:t>Augst</a:t>
            </a:r>
            <a:r>
              <a:rPr lang="en-US" sz="2400" dirty="0" smtClean="0"/>
              <a:t>, Deena Engel, Marion </a:t>
            </a:r>
            <a:r>
              <a:rPr lang="en-US" sz="2400" dirty="0" err="1" smtClean="0"/>
              <a:t>Thain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76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1" y="1253331"/>
            <a:ext cx="4791502" cy="4351338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32" y="1253331"/>
            <a:ext cx="3776805" cy="516016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4131" y="0"/>
            <a:ext cx="10655105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40FF"/>
                </a:solidFill>
              </a:rPr>
              <a:t>6</a:t>
            </a:r>
            <a:r>
              <a:rPr lang="en-US" b="1" baseline="30000" dirty="0" smtClean="0">
                <a:solidFill>
                  <a:srgbClr val="FF40FF"/>
                </a:solidFill>
              </a:rPr>
              <a:t>th</a:t>
            </a:r>
            <a:r>
              <a:rPr lang="en-US" b="1" dirty="0" smtClean="0">
                <a:solidFill>
                  <a:srgbClr val="FF40FF"/>
                </a:solidFill>
              </a:rPr>
              <a:t> and 7</a:t>
            </a:r>
            <a:r>
              <a:rPr lang="en-US" b="1" baseline="30000" dirty="0" smtClean="0">
                <a:solidFill>
                  <a:srgbClr val="FF40FF"/>
                </a:solidFill>
              </a:rPr>
              <a:t>th</a:t>
            </a:r>
            <a:r>
              <a:rPr lang="en-US" b="1" dirty="0" smtClean="0"/>
              <a:t> poem from </a:t>
            </a:r>
            <a:r>
              <a:rPr lang="en-US" b="1" dirty="0" smtClean="0">
                <a:solidFill>
                  <a:srgbClr val="7030A0"/>
                </a:solidFill>
              </a:rPr>
              <a:t>Dickinson’s</a:t>
            </a:r>
            <a:r>
              <a:rPr lang="en-US" b="1" dirty="0" smtClean="0"/>
              <a:t> 21</a:t>
            </a:r>
            <a:r>
              <a:rPr lang="en-US" b="1" baseline="30000" dirty="0" smtClean="0"/>
              <a:t>st</a:t>
            </a:r>
            <a:r>
              <a:rPr lang="en-US" b="1" dirty="0" smtClean="0"/>
              <a:t> Fascicle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465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98476"/>
            <a:ext cx="10515600" cy="2898580"/>
          </a:xfrm>
        </p:spPr>
        <p:txBody>
          <a:bodyPr>
            <a:normAutofit/>
          </a:bodyPr>
          <a:lstStyle/>
          <a:p>
            <a:r>
              <a:rPr lang="en-US" sz="4200" b="1" dirty="0" smtClean="0">
                <a:solidFill>
                  <a:srgbClr val="FF40FF"/>
                </a:solidFill>
              </a:rPr>
              <a:t>How</a:t>
            </a:r>
            <a:r>
              <a:rPr lang="en-US" sz="4200" b="1" dirty="0" smtClean="0"/>
              <a:t> can humanities scholars use</a:t>
            </a:r>
            <a:br>
              <a:rPr lang="en-US" sz="4200" b="1" dirty="0" smtClean="0"/>
            </a:br>
            <a:r>
              <a:rPr lang="en-US" sz="4200" b="1" dirty="0" smtClean="0"/>
              <a:t>complex/big data models of </a:t>
            </a:r>
            <a:br>
              <a:rPr lang="en-US" sz="4200" b="1" dirty="0" smtClean="0"/>
            </a:br>
            <a:r>
              <a:rPr lang="en-US" sz="4200" b="1" dirty="0" smtClean="0"/>
              <a:t>their </a:t>
            </a:r>
            <a:r>
              <a:rPr lang="en-US" sz="4200" b="1" dirty="0" smtClean="0">
                <a:solidFill>
                  <a:srgbClr val="00B050"/>
                </a:solidFill>
              </a:rPr>
              <a:t>objects of study</a:t>
            </a:r>
            <a:r>
              <a:rPr lang="en-US" sz="4200" b="1" dirty="0" smtClean="0"/>
              <a:t>?</a:t>
            </a:r>
            <a:endParaRPr lang="en-US" sz="4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24011" y="2580148"/>
            <a:ext cx="1014397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Few Suggestions</a:t>
            </a:r>
          </a:p>
          <a:p>
            <a:endParaRPr lang="en-US" sz="2200" b="1" dirty="0" smtClean="0"/>
          </a:p>
          <a:p>
            <a:r>
              <a:rPr lang="en-US" sz="2800" b="1" dirty="0" smtClean="0"/>
              <a:t>(1)</a:t>
            </a:r>
            <a:r>
              <a:rPr lang="en-US" sz="2800" dirty="0" smtClean="0"/>
              <a:t> A model is not just a representation of many things but also a one that characterizes the </a:t>
            </a:r>
            <a:r>
              <a:rPr lang="en-US" sz="2800" b="1" i="1" dirty="0" smtClean="0">
                <a:solidFill>
                  <a:srgbClr val="FF40FF"/>
                </a:solidFill>
              </a:rPr>
              <a:t>relationships</a:t>
            </a:r>
            <a:r>
              <a:rPr lang="en-US" sz="2800" dirty="0" smtClean="0"/>
              <a:t> of our objects of study. </a:t>
            </a:r>
          </a:p>
          <a:p>
            <a:endParaRPr lang="en-US" sz="2800" dirty="0"/>
          </a:p>
          <a:p>
            <a:r>
              <a:rPr lang="en-US" sz="2800" b="1" dirty="0" smtClean="0"/>
              <a:t>(2)</a:t>
            </a:r>
            <a:r>
              <a:rPr lang="en-US" sz="2800" dirty="0" smtClean="0"/>
              <a:t> Considering such relationships when working with mathematical models of humanities data is key to</a:t>
            </a:r>
            <a:r>
              <a:rPr lang="en-US" sz="2800" dirty="0"/>
              <a:t> </a:t>
            </a:r>
            <a:r>
              <a:rPr lang="en-US" sz="2800" dirty="0" smtClean="0"/>
              <a:t>returning to a </a:t>
            </a:r>
            <a:r>
              <a:rPr lang="en-US" sz="2800" b="1" i="1" dirty="0" smtClean="0">
                <a:solidFill>
                  <a:srgbClr val="FF40FF"/>
                </a:solidFill>
              </a:rPr>
              <a:t>context</a:t>
            </a:r>
            <a:r>
              <a:rPr lang="en-US" sz="2800" dirty="0" smtClean="0">
                <a:solidFill>
                  <a:srgbClr val="FF40FF"/>
                </a:solidFill>
              </a:rPr>
              <a:t> </a:t>
            </a:r>
            <a:r>
              <a:rPr lang="en-US" sz="2800" dirty="0" smtClean="0"/>
              <a:t>where the </a:t>
            </a:r>
            <a:r>
              <a:rPr lang="en-US" sz="2800" i="1" dirty="0" smtClean="0"/>
              <a:t>individual</a:t>
            </a:r>
            <a:r>
              <a:rPr lang="en-US" sz="2800" dirty="0" smtClean="0"/>
              <a:t> objects of inquiry hold our attention.</a:t>
            </a:r>
          </a:p>
        </p:txBody>
      </p:sp>
    </p:spTree>
    <p:extLst>
      <p:ext uri="{BB962C8B-B14F-4D97-AF65-F5344CB8AC3E}">
        <p14:creationId xmlns:p14="http://schemas.microsoft.com/office/powerpoint/2010/main" val="4864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Well,</a:t>
            </a:r>
            <a:r>
              <a:rPr lang="en-US" sz="4800" b="1" dirty="0" smtClean="0">
                <a:solidFill>
                  <a:srgbClr val="FF40FF"/>
                </a:solidFill>
              </a:rPr>
              <a:t> what </a:t>
            </a:r>
            <a:r>
              <a:rPr lang="en-US" sz="4800" b="1" i="1" dirty="0" smtClean="0"/>
              <a:t>is</a:t>
            </a:r>
            <a:r>
              <a:rPr lang="en-US" sz="4800" b="1" dirty="0" smtClean="0"/>
              <a:t> a </a:t>
            </a:r>
            <a:r>
              <a:rPr lang="en-US" sz="4800" b="1" dirty="0" smtClean="0">
                <a:solidFill>
                  <a:srgbClr val="00B050"/>
                </a:solidFill>
              </a:rPr>
              <a:t>topic model</a:t>
            </a:r>
            <a:r>
              <a:rPr lang="en-US" sz="4800" b="1" dirty="0" smtClean="0"/>
              <a:t>?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19" y="2409922"/>
            <a:ext cx="8534563" cy="2038156"/>
          </a:xfrm>
        </p:spPr>
        <p:txBody>
          <a:bodyPr>
            <a:noAutofit/>
          </a:bodyPr>
          <a:lstStyle/>
          <a:p>
            <a:endParaRPr lang="en-US" sz="4400" dirty="0" smtClean="0"/>
          </a:p>
          <a:p>
            <a:pPr marL="0" indent="0">
              <a:buNone/>
            </a:pPr>
            <a:r>
              <a:rPr lang="en-US" sz="4400" b="1" dirty="0" smtClean="0"/>
              <a:t>Let’s think about this for a moment.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1381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7311" y="1061141"/>
            <a:ext cx="5777379" cy="769441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40FF"/>
                </a:solidFill>
              </a:rPr>
              <a:t>Corpus</a:t>
            </a:r>
            <a:r>
              <a:rPr lang="en-US" sz="4400" b="1" dirty="0" smtClean="0">
                <a:solidFill>
                  <a:schemeClr val="bg1"/>
                </a:solidFill>
              </a:rPr>
              <a:t> Topic Word Lists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90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" b="15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8460" y="670819"/>
            <a:ext cx="112541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40FF"/>
                </a:solidFill>
              </a:rPr>
              <a:t>file:</a:t>
            </a:r>
            <a:r>
              <a:rPr lang="en-US" sz="2000" b="1" dirty="0" smtClean="0">
                <a:solidFill>
                  <a:schemeClr val="bg1"/>
                </a:solidFill>
              </a:rPr>
              <a:t>1.txt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596" y="1795354"/>
            <a:ext cx="112541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40FF"/>
                </a:solidFill>
              </a:rPr>
              <a:t>file:</a:t>
            </a:r>
            <a:r>
              <a:rPr lang="en-US" sz="2000" b="1" dirty="0" smtClean="0">
                <a:solidFill>
                  <a:schemeClr val="bg1"/>
                </a:solidFill>
              </a:rPr>
              <a:t>2.txt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596" y="2866273"/>
            <a:ext cx="112541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40FF"/>
                </a:solidFill>
              </a:rPr>
              <a:t>file:</a:t>
            </a:r>
            <a:r>
              <a:rPr lang="en-US" sz="2000" b="1" dirty="0" smtClean="0">
                <a:solidFill>
                  <a:schemeClr val="bg1"/>
                </a:solidFill>
              </a:rPr>
              <a:t>3.txt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6452" y="3962672"/>
            <a:ext cx="112541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40FF"/>
                </a:solidFill>
              </a:rPr>
              <a:t>file:</a:t>
            </a:r>
            <a:r>
              <a:rPr lang="en-US" sz="2000" b="1" dirty="0" smtClean="0">
                <a:solidFill>
                  <a:schemeClr val="bg1"/>
                </a:solidFill>
              </a:rPr>
              <a:t>4.txt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452" y="5088542"/>
            <a:ext cx="112541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40FF"/>
                </a:solidFill>
              </a:rPr>
              <a:t>file:</a:t>
            </a:r>
            <a:r>
              <a:rPr lang="en-US" sz="2000" b="1" dirty="0" smtClean="0">
                <a:solidFill>
                  <a:schemeClr val="bg1"/>
                </a:solidFill>
              </a:rPr>
              <a:t>5.txt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6452" y="6210904"/>
            <a:ext cx="112541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40FF"/>
                </a:solidFill>
              </a:rPr>
              <a:t>file:</a:t>
            </a:r>
            <a:r>
              <a:rPr lang="en-US" sz="2000" b="1" dirty="0" smtClean="0">
                <a:solidFill>
                  <a:schemeClr val="bg1"/>
                </a:solidFill>
              </a:rPr>
              <a:t>6.txt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6634" y="883160"/>
            <a:ext cx="6058733" cy="769441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40FF"/>
                </a:solidFill>
              </a:rPr>
              <a:t>Document </a:t>
            </a:r>
            <a:r>
              <a:rPr lang="en-US" sz="4400" b="1" dirty="0" smtClean="0">
                <a:solidFill>
                  <a:schemeClr val="bg1"/>
                </a:solidFill>
              </a:rPr>
              <a:t>Topic Weights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8950</TotalTime>
  <Words>686</Words>
  <Application>Microsoft Macintosh PowerPoint</Application>
  <PresentationFormat>Widescreen</PresentationFormat>
  <Paragraphs>138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Calibri</vt:lpstr>
      <vt:lpstr>Calibri Light</vt:lpstr>
      <vt:lpstr>Arial</vt:lpstr>
      <vt:lpstr>Office Theme</vt:lpstr>
      <vt:lpstr>How to  Close Read  a Topic Model</vt:lpstr>
      <vt:lpstr>PowerPoint Presentation</vt:lpstr>
      <vt:lpstr>What is it you are interested in studying?</vt:lpstr>
      <vt:lpstr>Emily Dickinson and her Fascicles</vt:lpstr>
      <vt:lpstr>6th and 7th poem from Dickinson’s 21st Fascicle</vt:lpstr>
      <vt:lpstr>How can humanities scholars use complex/big data models of  their objects of study?</vt:lpstr>
      <vt:lpstr>Well, what is a topic model?</vt:lpstr>
      <vt:lpstr>PowerPoint Presentation</vt:lpstr>
      <vt:lpstr>PowerPoint Presentation</vt:lpstr>
      <vt:lpstr>PowerPoint Presentation</vt:lpstr>
      <vt:lpstr>Contexts, Statistical- and Object-Oriented</vt:lpstr>
      <vt:lpstr>Relationships (across Ontologies)</vt:lpstr>
      <vt:lpstr>What about texts?</vt:lpstr>
      <vt:lpstr>Words sized by document-topic weight</vt:lpstr>
      <vt:lpstr>What about words?</vt:lpstr>
      <vt:lpstr>Words sized by topic word weight</vt:lpstr>
      <vt:lpstr>Combining topic and word weights</vt:lpstr>
      <vt:lpstr>Topic Words in Context (or TWiC)</vt:lpstr>
      <vt:lpstr>What are we looking at?</vt:lpstr>
      <vt:lpstr>PowerPoint Presentation</vt:lpstr>
      <vt:lpstr>PowerPoint Presentation</vt:lpstr>
      <vt:lpstr>The Topics of “They Shut me up in Prose”</vt:lpstr>
      <vt:lpstr>PowerPoint Presentation</vt:lpstr>
      <vt:lpstr>Topic Models can (also) be  Sharply-Defined at the Document Level</vt:lpstr>
      <vt:lpstr>Eleanor Heginbotham on the 21st Fascicle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How to Close Read a Topic Model?</vt:lpstr>
      <vt:lpstr>Cookie Cutter and Lens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Both the topic model and Heginbotham contribute to a new, supplementary reading, </vt:lpstr>
      <vt:lpstr>TWiC Close Reading</vt:lpstr>
      <vt:lpstr>PowerPoint Presentation</vt:lpstr>
      <vt:lpstr>Thanks!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 Close Read  a Topic Model</dc:title>
  <dc:creator>Jonathan Armoza</dc:creator>
  <cp:lastModifiedBy>Jonathan Armoza</cp:lastModifiedBy>
  <cp:revision>295</cp:revision>
  <dcterms:created xsi:type="dcterms:W3CDTF">2017-07-16T17:38:28Z</dcterms:created>
  <dcterms:modified xsi:type="dcterms:W3CDTF">2017-08-11T13:29:17Z</dcterms:modified>
</cp:coreProperties>
</file>